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70" r:id="rId3"/>
    <p:sldId id="271" r:id="rId4"/>
    <p:sldId id="272" r:id="rId5"/>
    <p:sldId id="273" r:id="rId6"/>
    <p:sldId id="274" r:id="rId7"/>
    <p:sldId id="265" r:id="rId8"/>
    <p:sldId id="268" r:id="rId9"/>
    <p:sldId id="266" r:id="rId10"/>
    <p:sldId id="275" r:id="rId11"/>
  </p:sldIdLst>
  <p:sldSz cx="12192000" cy="6858000"/>
  <p:notesSz cx="6858000" cy="9144000"/>
  <p:embeddedFontLs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Gill Sans MT Condensed" panose="020B0506020104020203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4"/>
    <p:restoredTop sz="94455"/>
  </p:normalViewPr>
  <p:slideViewPr>
    <p:cSldViewPr snapToGrid="0" snapToObjects="1">
      <p:cViewPr varScale="1">
        <p:scale>
          <a:sx n="70" d="100"/>
          <a:sy n="70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1029997413865E-2"/>
          <c:y val="9.6669166407977694E-2"/>
          <c:w val="0.94579400051722695"/>
          <c:h val="0.721269797984278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ill Sans MT Condensed" panose="020B05060201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DICIOTTESIMI</c:v>
                </c:pt>
                <c:pt idx="1">
                  <c:v>PRIME COMUNIONI</c:v>
                </c:pt>
                <c:pt idx="2">
                  <c:v>LAUREE</c:v>
                </c:pt>
                <c:pt idx="3">
                  <c:v>MATRIMONI</c:v>
                </c:pt>
              </c:strCache>
            </c:strRef>
          </c:cat>
          <c:val>
            <c:numRef>
              <c:f>Sheet1!$B$2:$B$5</c:f>
              <c:numCache>
                <c:formatCode>_-* #,##0_-;\-* #,##0_-;_-* "-"??_-;_-@_-</c:formatCode>
                <c:ptCount val="4"/>
                <c:pt idx="0">
                  <c:v>570000</c:v>
                </c:pt>
                <c:pt idx="1">
                  <c:v>375087.03779999987</c:v>
                </c:pt>
                <c:pt idx="2">
                  <c:v>221000</c:v>
                </c:pt>
                <c:pt idx="3">
                  <c:v>194377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9B-4A97-AC91-1AA971A7F9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8011360"/>
        <c:axId val="218011752"/>
      </c:barChart>
      <c:catAx>
        <c:axId val="218011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218011752"/>
        <c:crosses val="autoZero"/>
        <c:auto val="1"/>
        <c:lblAlgn val="ctr"/>
        <c:lblOffset val="100"/>
        <c:noMultiLvlLbl val="0"/>
      </c:catAx>
      <c:valAx>
        <c:axId val="218011752"/>
        <c:scaling>
          <c:orientation val="minMax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1801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1029997413865E-2"/>
          <c:y val="9.6669166407977694E-2"/>
          <c:w val="0.94579400051722695"/>
          <c:h val="0.721269797984278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GB" sz="1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ill Sans MT Condensed" panose="020B05060201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MATRIMONI</c:v>
                </c:pt>
                <c:pt idx="1">
                  <c:v>PRIME COMUNIONI</c:v>
                </c:pt>
                <c:pt idx="2">
                  <c:v>DICIOTTESIMI</c:v>
                </c:pt>
                <c:pt idx="3">
                  <c:v>LAUREE</c:v>
                </c:pt>
              </c:strCache>
            </c:strRef>
          </c:cat>
          <c:val>
            <c:numRef>
              <c:f>Sheet1!$B$2:$B$5</c:f>
              <c:numCache>
                <c:formatCode>_-"€"\ * #,##0_-;\-"€"\ * #,##0_-;_-"€"\ * "-"??_-;_-@_-</c:formatCode>
                <c:ptCount val="4"/>
                <c:pt idx="0">
                  <c:v>35000</c:v>
                </c:pt>
                <c:pt idx="1">
                  <c:v>7000</c:v>
                </c:pt>
                <c:pt idx="2">
                  <c:v>6000</c:v>
                </c:pt>
                <c:pt idx="3">
                  <c:v>3500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421-4DB5-9A9F-EAB6A7EDE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60656248"/>
        <c:axId val="260657032"/>
      </c:barChart>
      <c:catAx>
        <c:axId val="260656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260657032"/>
        <c:crosses val="autoZero"/>
        <c:auto val="1"/>
        <c:lblAlgn val="ctr"/>
        <c:lblOffset val="100"/>
        <c:noMultiLvlLbl val="0"/>
      </c:catAx>
      <c:valAx>
        <c:axId val="260657032"/>
        <c:scaling>
          <c:orientation val="minMax"/>
        </c:scaling>
        <c:delete val="1"/>
        <c:axPos val="l"/>
        <c:numFmt formatCode="_-&quot;€&quot;\ * #,##0_-;\-&quot;€&quot;\ * #,##0_-;_-&quot;€&quot;\ * &quot;-&quot;??_-;_-@_-" sourceLinked="1"/>
        <c:majorTickMark val="none"/>
        <c:minorTickMark val="none"/>
        <c:tickLblPos val="nextTo"/>
        <c:crossAx val="260656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1029997413865E-2"/>
          <c:y val="9.6669166407977694E-2"/>
          <c:w val="0.94579400051722695"/>
          <c:h val="0.721269797984278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ill Sans MT Condensed" panose="020B05060201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MATRIMONI</c:v>
                </c:pt>
                <c:pt idx="1">
                  <c:v>DICIOTTESIMI</c:v>
                </c:pt>
                <c:pt idx="2">
                  <c:v>PRIME COMUNIONI</c:v>
                </c:pt>
                <c:pt idx="3">
                  <c:v>LAUREE</c:v>
                </c:pt>
              </c:strCache>
            </c:strRef>
          </c:cat>
          <c:val>
            <c:numRef>
              <c:f>Sheet1!$B$2:$B$5</c:f>
              <c:numCache>
                <c:formatCode>_-"€"\ * #,##0_-;\-"€"\ * #,##0_-;_-"€"\ * "-"??_-;_-@_-</c:formatCode>
                <c:ptCount val="4"/>
                <c:pt idx="0">
                  <c:v>6800</c:v>
                </c:pt>
                <c:pt idx="1">
                  <c:v>3400</c:v>
                </c:pt>
                <c:pt idx="2">
                  <c:v>2600</c:v>
                </c:pt>
                <c:pt idx="3">
                  <c:v>774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243-445F-8A38-44828FC01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60658600"/>
        <c:axId val="260658992"/>
      </c:barChart>
      <c:catAx>
        <c:axId val="260658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endParaRPr lang="en-US"/>
          </a:p>
        </c:txPr>
        <c:crossAx val="260658992"/>
        <c:crosses val="autoZero"/>
        <c:auto val="1"/>
        <c:lblAlgn val="ctr"/>
        <c:lblOffset val="100"/>
        <c:noMultiLvlLbl val="0"/>
      </c:catAx>
      <c:valAx>
        <c:axId val="260658992"/>
        <c:scaling>
          <c:orientation val="minMax"/>
        </c:scaling>
        <c:delete val="1"/>
        <c:axPos val="l"/>
        <c:numFmt formatCode="_-&quot;€&quot;\ * #,##0_-;\-&quot;€&quot;\ * #,##0_-;_-&quot;€&quot;\ * &quot;-&quot;??_-;_-@_-" sourceLinked="1"/>
        <c:majorTickMark val="none"/>
        <c:minorTickMark val="none"/>
        <c:tickLblPos val="nextTo"/>
        <c:crossAx val="260658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591715239954703E-2"/>
          <c:y val="0.27201743256351901"/>
          <c:w val="0.91681656952009005"/>
          <c:h val="0.5332877528462910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Sheet4!$B$12:$B$14</c:f>
              <c:strCache>
                <c:ptCount val="3"/>
                <c:pt idx="0">
                  <c:v>25/29 anni </c:v>
                </c:pt>
                <c:pt idx="1">
                  <c:v>30/34 anni </c:v>
                </c:pt>
                <c:pt idx="2">
                  <c:v>35/39 anni </c:v>
                </c:pt>
              </c:strCache>
            </c:strRef>
          </c:cat>
          <c:val>
            <c:numRef>
              <c:f>Sheet4!$C$12:$C$14</c:f>
              <c:numCache>
                <c:formatCode>General</c:formatCode>
                <c:ptCount val="3"/>
                <c:pt idx="0">
                  <c:v>24.3</c:v>
                </c:pt>
                <c:pt idx="1">
                  <c:v>47.8</c:v>
                </c:pt>
                <c:pt idx="2">
                  <c:v>27.9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091-4230-A96A-E9A7563E2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0657816"/>
        <c:axId val="259681768"/>
      </c:barChart>
      <c:catAx>
        <c:axId val="26065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681768"/>
        <c:crosses val="autoZero"/>
        <c:auto val="1"/>
        <c:lblAlgn val="ctr"/>
        <c:lblOffset val="100"/>
        <c:noMultiLvlLbl val="0"/>
      </c:catAx>
      <c:valAx>
        <c:axId val="259681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0657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9DF9C-E33D-EC4E-BE0C-4112EDC38A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0EE42-7FB0-0D46-9A0B-52A0BB26A01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49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DF701-0CB9-408A-B8C9-8C031271669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018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DF701-0CB9-408A-B8C9-8C031271669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2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0EE42-7FB0-0D46-9A0B-52A0BB26A01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46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0EE42-7FB0-0D46-9A0B-52A0BB26A01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2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10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87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57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 Condensed" panose="020B0506020104020203" pitchFamily="34" charset="0"/>
              </a:defRPr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60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0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027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07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1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99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261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s-IS" dirty="0"/>
              <a:t>….M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8CC1C-110A-D341-9E06-236F088C2469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BF4B8-193A-2140-8A38-9B3950F59CF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21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0" baseline="0">
          <a:solidFill>
            <a:schemeClr val="tx1"/>
          </a:solidFill>
          <a:latin typeface="Myriad Pro Condensed"/>
          <a:ea typeface="Myriad Pro Condensed"/>
          <a:cs typeface="Myriad Pro Condensed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0" i="0" kern="1200" spc="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 spc="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 spc="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 spc="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 spc="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31.tiff"/><Relationship Id="rId18" Type="http://schemas.openxmlformats.org/officeDocument/2006/relationships/image" Target="../media/image36.jpeg"/><Relationship Id="rId3" Type="http://schemas.openxmlformats.org/officeDocument/2006/relationships/image" Target="../media/image22.jpeg"/><Relationship Id="rId21" Type="http://schemas.openxmlformats.org/officeDocument/2006/relationships/image" Target="../media/image39.tiff"/><Relationship Id="rId7" Type="http://schemas.openxmlformats.org/officeDocument/2006/relationships/image" Target="../media/image25.tiff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tiff"/><Relationship Id="rId20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image" Target="../media/image29.tiff"/><Relationship Id="rId5" Type="http://schemas.openxmlformats.org/officeDocument/2006/relationships/image" Target="../media/image23.tiff"/><Relationship Id="rId15" Type="http://schemas.openxmlformats.org/officeDocument/2006/relationships/image" Target="../media/image33.tiff"/><Relationship Id="rId10" Type="http://schemas.openxmlformats.org/officeDocument/2006/relationships/image" Target="../media/image28.tiff"/><Relationship Id="rId19" Type="http://schemas.openxmlformats.org/officeDocument/2006/relationships/image" Target="../media/image37.tiff"/><Relationship Id="rId4" Type="http://schemas.openxmlformats.org/officeDocument/2006/relationships/image" Target="../media/image20.png"/><Relationship Id="rId9" Type="http://schemas.openxmlformats.org/officeDocument/2006/relationships/image" Target="../media/image27.tiff"/><Relationship Id="rId14" Type="http://schemas.openxmlformats.org/officeDocument/2006/relationships/image" Target="../media/image32.tiff"/><Relationship Id="rId22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402840" y="4256676"/>
            <a:ext cx="7386320" cy="1837615"/>
          </a:xfrm>
          <a:prstGeom prst="rect">
            <a:avLst/>
          </a:prstGeom>
          <a:effectLst>
            <a:outerShdw blurRad="647700" dist="508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3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 Condensed" panose="020B0506020104020203" pitchFamily="34" charset="0"/>
                <a:ea typeface="Myriad Pro Condensed" charset="0"/>
                <a:cs typeface="Myriad Pro Condensed" charset="0"/>
              </a:rPr>
              <a:t>#EMOZIONI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1579880" y="6388931"/>
            <a:ext cx="10515600" cy="34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 dirty="0">
                <a:solidFill>
                  <a:schemeClr val="bg1"/>
                </a:solidFill>
                <a:latin typeface="Gill Sans MT" panose="020B0502020104020203" pitchFamily="34" charset="0"/>
              </a:rPr>
              <a:t>Di Roberta Occhino e Marco Russo, Mindshare</a:t>
            </a:r>
          </a:p>
        </p:txBody>
      </p:sp>
    </p:spTree>
    <p:extLst>
      <p:ext uri="{BB962C8B-B14F-4D97-AF65-F5344CB8AC3E}">
        <p14:creationId xmlns:p14="http://schemas.microsoft.com/office/powerpoint/2010/main" val="12709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6223" y="1855592"/>
            <a:ext cx="4275469" cy="279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10" y="-769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RISULTATI DI CAMPAGNA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91" y="1522087"/>
            <a:ext cx="3670479" cy="2434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967" y="2218262"/>
            <a:ext cx="869462" cy="16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800" b="1" dirty="0">
              <a:solidFill>
                <a:srgbClr val="0E0C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9666" y="2169518"/>
            <a:ext cx="5998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100" b="1" dirty="0">
                <a:solidFill>
                  <a:srgbClr val="0013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endParaRPr lang="en-GB" sz="1000" b="1" dirty="0">
              <a:solidFill>
                <a:srgbClr val="0013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4054" y="3440173"/>
            <a:ext cx="952217" cy="27699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it-IT" sz="1200" b="1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endParaRPr lang="en-GB" sz="1050" b="1" dirty="0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975" y="1859070"/>
            <a:ext cx="3072958" cy="1858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91" y="4005162"/>
            <a:ext cx="6917267" cy="17215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42731" y="5543515"/>
            <a:ext cx="633743" cy="19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790898" y="5512362"/>
            <a:ext cx="9522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b="1" dirty="0">
                <a:solidFill>
                  <a:srgbClr val="314B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endParaRPr lang="en-GB" sz="700" b="1" dirty="0">
              <a:solidFill>
                <a:srgbClr val="314B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268467" y="1704725"/>
            <a:ext cx="0" cy="4428000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172873" y="1345944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b="1" dirty="0">
                <a:latin typeface="Myriad Pro" panose="020B0503030403020204" pitchFamily="34" charset="0"/>
              </a:rPr>
              <a:t>2,7</a:t>
            </a:r>
            <a:endParaRPr lang="it-IT" sz="28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Isosceles Triangle 16"/>
          <p:cNvSpPr/>
          <p:nvPr/>
        </p:nvSpPr>
        <p:spPr>
          <a:xfrm flipV="1">
            <a:off x="8287239" y="1845402"/>
            <a:ext cx="446454" cy="2478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0019824" y="2169518"/>
            <a:ext cx="675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b="1" dirty="0">
                <a:latin typeface="Myriad Pro" panose="020B0503030403020204" pitchFamily="34" charset="0"/>
              </a:rPr>
              <a:t>1,5</a:t>
            </a:r>
            <a:endParaRPr lang="it-IT" sz="28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flipV="1">
            <a:off x="10134191" y="2668976"/>
            <a:ext cx="446454" cy="24781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806856" y="4746732"/>
            <a:ext cx="3904497" cy="1395046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Segnaposto contenuto 2"/>
          <p:cNvSpPr txBox="1">
            <a:spLocks/>
          </p:cNvSpPr>
          <p:nvPr/>
        </p:nvSpPr>
        <p:spPr>
          <a:xfrm>
            <a:off x="7806856" y="4847902"/>
            <a:ext cx="3904497" cy="11807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000" dirty="0" err="1">
                <a:latin typeface="Gill Sans MT Condensed" panose="020B0506020104020203" pitchFamily="34" charset="0"/>
              </a:rPr>
              <a:t>Awareness</a:t>
            </a:r>
            <a:r>
              <a:rPr lang="it-IT" sz="2000" dirty="0">
                <a:latin typeface="Gill Sans MT Condensed" panose="020B0506020104020203" pitchFamily="34" charset="0"/>
              </a:rPr>
              <a:t> calcolata mediante </a:t>
            </a:r>
            <a:r>
              <a:rPr lang="it-IT" sz="2000" dirty="0" err="1">
                <a:latin typeface="Gill Sans MT Condensed" panose="020B0506020104020203" pitchFamily="34" charset="0"/>
              </a:rPr>
              <a:t>tool</a:t>
            </a:r>
            <a:r>
              <a:rPr lang="it-IT" sz="2000" dirty="0">
                <a:latin typeface="Gill Sans MT Condensed" panose="020B0506020104020203" pitchFamily="34" charset="0"/>
              </a:rPr>
              <a:t> statistico che valuta gli investimenti su base nazionale; è ragionevole quindi attendersi che su base regionale ci saranno 5 punti di </a:t>
            </a:r>
            <a:r>
              <a:rPr lang="it-IT" sz="2000" dirty="0" err="1">
                <a:latin typeface="Gill Sans MT Condensed" panose="020B0506020104020203" pitchFamily="34" charset="0"/>
              </a:rPr>
              <a:t>awareness</a:t>
            </a:r>
            <a:r>
              <a:rPr lang="it-IT" sz="2000" dirty="0">
                <a:latin typeface="Gill Sans MT Condensed" panose="020B0506020104020203" pitchFamily="34" charset="0"/>
              </a:rPr>
              <a:t> sedimentata a fine anno.</a:t>
            </a:r>
          </a:p>
        </p:txBody>
      </p:sp>
      <p:sp>
        <p:nvSpPr>
          <p:cNvPr id="28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239666" y="6278364"/>
            <a:ext cx="4114800" cy="365125"/>
          </a:xfrm>
        </p:spPr>
        <p:txBody>
          <a:bodyPr/>
          <a:lstStyle/>
          <a:p>
            <a:pPr algn="l"/>
            <a:r>
              <a:rPr lang="it-IT" dirty="0"/>
              <a:t>Source: MUSA - ADMIND</a:t>
            </a:r>
          </a:p>
        </p:txBody>
      </p:sp>
    </p:spTree>
    <p:extLst>
      <p:ext uri="{BB962C8B-B14F-4D97-AF65-F5344CB8AC3E}">
        <p14:creationId xmlns:p14="http://schemas.microsoft.com/office/powerpoint/2010/main" val="146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it-IT" dirty="0">
                <a:latin typeface="Myriad Pro Cond" panose="020B0506030403020204" pitchFamily="34" charset="0"/>
              </a:rPr>
              <a:t>COS’È UN EMOZIONE?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36773" y="1480443"/>
            <a:ext cx="6696252" cy="76987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it-IT" dirty="0"/>
              <a:t>La psicologia definisce un’emozione come una reazione </a:t>
            </a:r>
            <a:r>
              <a:rPr lang="it-IT" b="1" dirty="0"/>
              <a:t>istintiva</a:t>
            </a:r>
            <a:r>
              <a:rPr lang="it-IT" dirty="0"/>
              <a:t> ed </a:t>
            </a:r>
            <a:r>
              <a:rPr lang="it-IT" b="1" dirty="0"/>
              <a:t>universale</a:t>
            </a:r>
            <a:r>
              <a:rPr lang="it-IT" dirty="0"/>
              <a:t> a </a:t>
            </a:r>
            <a:r>
              <a:rPr lang="it-IT" b="1" dirty="0"/>
              <a:t>stimoli esterni</a:t>
            </a:r>
            <a:r>
              <a:rPr lang="it-IT" dirty="0"/>
              <a:t>.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5043796" y="2923774"/>
            <a:ext cx="6082203" cy="1414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atin typeface="Gill Sans MT" panose="020B0502020104020203" pitchFamily="34" charset="0"/>
              </a:rPr>
              <a:t>Ma la poesia ci dice invece che </a:t>
            </a:r>
            <a:r>
              <a:rPr lang="it-IT" i="1" dirty="0">
                <a:latin typeface="Gill Sans MT" panose="020B0502020104020203" pitchFamily="34" charset="0"/>
              </a:rPr>
              <a:t>«L'universo ha senso soltanto quando abbiamo qualcuno con cui </a:t>
            </a:r>
            <a:r>
              <a:rPr lang="it-IT" b="1" dirty="0">
                <a:latin typeface="Gill Sans MT" panose="020B0502020104020203" pitchFamily="34" charset="0"/>
              </a:rPr>
              <a:t>condividere le nostre emozioni</a:t>
            </a:r>
            <a:r>
              <a:rPr lang="it-IT" i="1" dirty="0">
                <a:latin typeface="Gill Sans MT" panose="020B0502020104020203" pitchFamily="34" charset="0"/>
              </a:rPr>
              <a:t>.»</a:t>
            </a:r>
            <a:r>
              <a:rPr lang="it-IT" dirty="0">
                <a:latin typeface="Gill Sans MT" panose="020B0502020104020203" pitchFamily="34" charset="0"/>
              </a:rPr>
              <a:t/>
            </a:r>
            <a:br>
              <a:rPr lang="it-IT" dirty="0">
                <a:latin typeface="Gill Sans MT" panose="020B0502020104020203" pitchFamily="34" charset="0"/>
              </a:rPr>
            </a:br>
            <a:r>
              <a:rPr lang="it-IT" i="1" dirty="0">
                <a:latin typeface="Gill Sans MT" panose="020B0502020104020203" pitchFamily="34" charset="0"/>
              </a:rPr>
              <a:t>(P. Coelho)</a:t>
            </a:r>
          </a:p>
        </p:txBody>
      </p:sp>
      <p:sp>
        <p:nvSpPr>
          <p:cNvPr id="9" name="Freccia giù 3"/>
          <p:cNvSpPr/>
          <p:nvPr/>
        </p:nvSpPr>
        <p:spPr>
          <a:xfrm>
            <a:off x="7753543" y="2426896"/>
            <a:ext cx="662713" cy="320302"/>
          </a:xfrm>
          <a:prstGeom prst="downArrow">
            <a:avLst>
              <a:gd name="adj1" fmla="val 24735"/>
              <a:gd name="adj2" fmla="val 10000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giù 3"/>
          <p:cNvSpPr/>
          <p:nvPr/>
        </p:nvSpPr>
        <p:spPr>
          <a:xfrm>
            <a:off x="7753543" y="4515233"/>
            <a:ext cx="662713" cy="320302"/>
          </a:xfrm>
          <a:prstGeom prst="downArrow">
            <a:avLst>
              <a:gd name="adj1" fmla="val 24735"/>
              <a:gd name="adj2" fmla="val 100000"/>
            </a:avLst>
          </a:prstGeom>
          <a:solidFill>
            <a:schemeClr val="accent6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4736772" y="5007931"/>
            <a:ext cx="6920403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1"/>
                </a:solidFill>
                <a:latin typeface="Myriad Pro Cond" panose="020B0506030403020204" pitchFamily="34" charset="0"/>
                <a:ea typeface="Myriad Pro Cond" panose="020B0506030403020204" pitchFamily="34" charset="0"/>
                <a:cs typeface="Myriad Pro Cond" panose="020B0506030403020204" pitchFamily="34" charset="0"/>
              </a:defRPr>
            </a:lvl1pPr>
          </a:lstStyle>
          <a:p>
            <a:pPr algn="ctr"/>
            <a:r>
              <a:rPr lang="it-IT" sz="6000" dirty="0">
                <a:latin typeface="Gill Sans MT Condensed" panose="020B0506020104020203" pitchFamily="34" charset="0"/>
              </a:rPr>
              <a:t>EMOZIONI + CONDIVISIONE = CELEBRAZIONE</a:t>
            </a:r>
          </a:p>
        </p:txBody>
      </p:sp>
      <p:pic>
        <p:nvPicPr>
          <p:cNvPr id="12" name="Inside Out - Trailer ufficiale HD - Italian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194" end="7227.97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716736"/>
            <a:ext cx="3663862" cy="20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64047" y="1310441"/>
            <a:ext cx="4896000" cy="2304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" panose="020B0502020104020203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it-IT" dirty="0">
                <a:latin typeface="Gill Sans MT Condensed" panose="020B0506020104020203" pitchFamily="34" charset="0"/>
              </a:rPr>
              <a:t>COSA SI CELEBRA MAGGIORMENTE IN ITALIA?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692047" y="1147313"/>
            <a:ext cx="3240000" cy="324000"/>
          </a:xfrm>
          <a:solidFill>
            <a:schemeClr val="tx1"/>
          </a:solidFill>
        </p:spPr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it-IT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RANKING PER NUMERO DI CERIMONIE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6457800" y="4183399"/>
            <a:ext cx="4901366" cy="176440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latin typeface="Gill Sans MT" panose="020B0502020104020203" pitchFamily="34" charset="0"/>
              </a:rPr>
              <a:t>Per massimizzare l’efficacia del nostro investimento abbiamo scelto come mercato quello del </a:t>
            </a:r>
            <a:r>
              <a:rPr lang="it-IT" sz="2000" b="1" dirty="0">
                <a:latin typeface="Gill Sans MT" panose="020B0502020104020203" pitchFamily="34" charset="0"/>
              </a:rPr>
              <a:t>matrimonio</a:t>
            </a:r>
            <a:r>
              <a:rPr lang="it-IT" sz="2000" dirty="0">
                <a:latin typeface="Gill Sans MT" panose="020B0502020104020203" pitchFamily="34" charset="0"/>
              </a:rPr>
              <a:t>, in quanto è quello economicamente più importante oltre che essere un momento emotivamente incomparabile nella vita di una persona.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657012175"/>
              </p:ext>
            </p:extLst>
          </p:nvPr>
        </p:nvGraphicFramePr>
        <p:xfrm>
          <a:off x="869413" y="1563005"/>
          <a:ext cx="4896000" cy="20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768437006"/>
              </p:ext>
            </p:extLst>
          </p:nvPr>
        </p:nvGraphicFramePr>
        <p:xfrm>
          <a:off x="6452434" y="1563005"/>
          <a:ext cx="4896000" cy="20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0"/>
          <p:cNvSpPr/>
          <p:nvPr/>
        </p:nvSpPr>
        <p:spPr>
          <a:xfrm>
            <a:off x="6457800" y="1309313"/>
            <a:ext cx="4896000" cy="2304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" panose="020B0502020104020203" pitchFamily="34" charset="0"/>
            </a:endParaRP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7285800" y="1145251"/>
            <a:ext cx="3240000" cy="324000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it-IT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RANKING PER SPESA MEDIA €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505724461"/>
              </p:ext>
            </p:extLst>
          </p:nvPr>
        </p:nvGraphicFramePr>
        <p:xfrm>
          <a:off x="869413" y="4229430"/>
          <a:ext cx="4896000" cy="20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869413" y="4023461"/>
            <a:ext cx="4896000" cy="230400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" panose="020B0502020104020203" pitchFamily="34" charset="0"/>
            </a:endParaRPr>
          </a:p>
        </p:txBody>
      </p:sp>
      <p:sp>
        <p:nvSpPr>
          <p:cNvPr id="14" name="Segnaposto contenuto 3"/>
          <p:cNvSpPr txBox="1">
            <a:spLocks/>
          </p:cNvSpPr>
          <p:nvPr/>
        </p:nvSpPr>
        <p:spPr>
          <a:xfrm>
            <a:off x="1697413" y="3859399"/>
            <a:ext cx="3240000" cy="32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RANKING VALORE TOT. MERCATO MIO €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6851083" y="5962336"/>
            <a:ext cx="4114800" cy="365125"/>
          </a:xfrm>
        </p:spPr>
        <p:txBody>
          <a:bodyPr/>
          <a:lstStyle/>
          <a:p>
            <a:r>
              <a:rPr lang="it-IT" sz="1050" dirty="0">
                <a:latin typeface="Gill Sans MT" panose="020B0502020104020203" pitchFamily="34" charset="0"/>
              </a:rPr>
              <a:t>Source: TSSP 2016.c – </a:t>
            </a:r>
            <a:r>
              <a:rPr lang="it-IT" sz="1050" dirty="0" err="1">
                <a:latin typeface="Gill Sans MT" panose="020B0502020104020203" pitchFamily="34" charset="0"/>
              </a:rPr>
              <a:t>Federconsumatori</a:t>
            </a:r>
            <a:r>
              <a:rPr lang="it-IT" sz="1050" dirty="0">
                <a:latin typeface="Gill Sans MT" panose="020B0502020104020203" pitchFamily="34" charset="0"/>
              </a:rPr>
              <a:t> Osservatorio Nazionale – ISTAT</a:t>
            </a:r>
          </a:p>
        </p:txBody>
      </p:sp>
    </p:spTree>
    <p:extLst>
      <p:ext uri="{BB962C8B-B14F-4D97-AF65-F5344CB8AC3E}">
        <p14:creationId xmlns:p14="http://schemas.microsoft.com/office/powerpoint/2010/main" val="18221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it-IT" dirty="0"/>
              <a:t>IL TARGET DEL MATRIMONIO E IL SUO PROFILO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956" y="4465970"/>
            <a:ext cx="3451005" cy="242827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993098" y="1488577"/>
            <a:ext cx="2548854" cy="1554249"/>
            <a:chOff x="3798284" y="2772340"/>
            <a:chExt cx="2548854" cy="1554249"/>
          </a:xfrm>
        </p:grpSpPr>
        <p:sp>
          <p:nvSpPr>
            <p:cNvPr id="13" name="Rectangle 12"/>
            <p:cNvSpPr/>
            <p:nvPr/>
          </p:nvSpPr>
          <p:spPr>
            <a:xfrm>
              <a:off x="3992711" y="2922589"/>
              <a:ext cx="2160000" cy="140400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Gill Sans MT Condensed" panose="020B0506020104020203" pitchFamily="34" charset="0"/>
              </a:endParaRPr>
            </a:p>
          </p:txBody>
        </p:sp>
        <p:sp>
          <p:nvSpPr>
            <p:cNvPr id="14" name="Segnaposto contenuto 2"/>
            <p:cNvSpPr txBox="1">
              <a:spLocks/>
            </p:cNvSpPr>
            <p:nvPr/>
          </p:nvSpPr>
          <p:spPr>
            <a:xfrm>
              <a:off x="4229340" y="2772340"/>
              <a:ext cx="1686742" cy="32400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14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STATO CIVILE</a:t>
              </a:r>
            </a:p>
          </p:txBody>
        </p:sp>
        <p:sp>
          <p:nvSpPr>
            <p:cNvPr id="16" name="Segnaposto contenuto 2"/>
            <p:cNvSpPr txBox="1">
              <a:spLocks/>
            </p:cNvSpPr>
            <p:nvPr/>
          </p:nvSpPr>
          <p:spPr>
            <a:xfrm>
              <a:off x="3798284" y="3293598"/>
              <a:ext cx="2548854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2800" dirty="0">
                  <a:latin typeface="Gill Sans MT Condensed" panose="020B0506020104020203" pitchFamily="34" charset="0"/>
                </a:rPr>
                <a:t>CELIBE/NUBILE</a:t>
              </a:r>
            </a:p>
          </p:txBody>
        </p:sp>
        <p:sp>
          <p:nvSpPr>
            <p:cNvPr id="19" name="Segnaposto contenuto 2"/>
            <p:cNvSpPr txBox="1">
              <a:spLocks/>
            </p:cNvSpPr>
            <p:nvPr/>
          </p:nvSpPr>
          <p:spPr>
            <a:xfrm>
              <a:off x="3798284" y="3780726"/>
              <a:ext cx="2548854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2800" dirty="0">
                  <a:latin typeface="Gill Sans MT Condensed" panose="020B0506020104020203" pitchFamily="34" charset="0"/>
                </a:rPr>
                <a:t>CONVIVENTI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11279" y="3229625"/>
            <a:ext cx="2160000" cy="1675127"/>
            <a:chOff x="3868497" y="2759461"/>
            <a:chExt cx="2160000" cy="1675127"/>
          </a:xfrm>
        </p:grpSpPr>
        <p:sp>
          <p:nvSpPr>
            <p:cNvPr id="23" name="Rectangle 22"/>
            <p:cNvSpPr/>
            <p:nvPr/>
          </p:nvSpPr>
          <p:spPr>
            <a:xfrm>
              <a:off x="3868497" y="2922588"/>
              <a:ext cx="2160000" cy="151200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Gill Sans MT Condensed" panose="020B0506020104020203" pitchFamily="34" charset="0"/>
              </a:endParaRPr>
            </a:p>
          </p:txBody>
        </p:sp>
        <p:sp>
          <p:nvSpPr>
            <p:cNvPr id="24" name="Segnaposto contenuto 2"/>
            <p:cNvSpPr txBox="1">
              <a:spLocks/>
            </p:cNvSpPr>
            <p:nvPr/>
          </p:nvSpPr>
          <p:spPr>
            <a:xfrm>
              <a:off x="4105126" y="2759461"/>
              <a:ext cx="1686742" cy="32400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14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REGIONI</a:t>
              </a:r>
            </a:p>
          </p:txBody>
        </p:sp>
        <p:sp>
          <p:nvSpPr>
            <p:cNvPr id="25" name="Segnaposto contenuto 2"/>
            <p:cNvSpPr txBox="1">
              <a:spLocks/>
            </p:cNvSpPr>
            <p:nvPr/>
          </p:nvSpPr>
          <p:spPr>
            <a:xfrm>
              <a:off x="3922497" y="3190566"/>
              <a:ext cx="2052000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2800" dirty="0">
                  <a:latin typeface="Gill Sans MT Condensed" panose="020B0506020104020203" pitchFamily="34" charset="0"/>
                </a:rPr>
                <a:t>LAZIO</a:t>
              </a:r>
            </a:p>
          </p:txBody>
        </p:sp>
        <p:sp>
          <p:nvSpPr>
            <p:cNvPr id="26" name="Segnaposto contenuto 2"/>
            <p:cNvSpPr txBox="1">
              <a:spLocks/>
            </p:cNvSpPr>
            <p:nvPr/>
          </p:nvSpPr>
          <p:spPr>
            <a:xfrm>
              <a:off x="3922497" y="3621671"/>
              <a:ext cx="2052000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2800" dirty="0">
                  <a:latin typeface="Gill Sans MT Condensed" panose="020B0506020104020203" pitchFamily="34" charset="0"/>
                </a:rPr>
                <a:t>CAMPANIA</a:t>
              </a:r>
            </a:p>
          </p:txBody>
        </p:sp>
        <p:sp>
          <p:nvSpPr>
            <p:cNvPr id="28" name="Segnaposto contenuto 2"/>
            <p:cNvSpPr txBox="1">
              <a:spLocks/>
            </p:cNvSpPr>
            <p:nvPr/>
          </p:nvSpPr>
          <p:spPr>
            <a:xfrm>
              <a:off x="3922497" y="4046470"/>
              <a:ext cx="2052000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sz="2800" dirty="0">
                  <a:latin typeface="Gill Sans MT Condensed" panose="020B0506020104020203" pitchFamily="34" charset="0"/>
                </a:rPr>
                <a:t>PUGLIA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285151" y="1634651"/>
            <a:ext cx="3631358" cy="948453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 Condensed" panose="020B0506020104020203" pitchFamily="34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748149" y="1508947"/>
            <a:ext cx="2700690" cy="28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b="1" dirty="0">
                <a:solidFill>
                  <a:schemeClr val="bg1"/>
                </a:solidFill>
                <a:latin typeface="Gill Sans MT Condensed" panose="020B0506020104020203" pitchFamily="34" charset="0"/>
              </a:rPr>
              <a:t>ETÀ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0948" y="2054630"/>
            <a:ext cx="3143417" cy="3289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5400" b="1" dirty="0">
                <a:latin typeface="Gill Sans MT Condensed" panose="020B0506020104020203" pitchFamily="34" charset="0"/>
              </a:rPr>
              <a:t>25-39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165683" y="5228840"/>
            <a:ext cx="2268000" cy="1222133"/>
            <a:chOff x="3938711" y="2759461"/>
            <a:chExt cx="2268000" cy="1222133"/>
          </a:xfrm>
        </p:grpSpPr>
        <p:sp>
          <p:nvSpPr>
            <p:cNvPr id="33" name="Rectangle 32"/>
            <p:cNvSpPr/>
            <p:nvPr/>
          </p:nvSpPr>
          <p:spPr>
            <a:xfrm>
              <a:off x="3992711" y="2922588"/>
              <a:ext cx="2160000" cy="1059006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Gill Sans MT Condensed" panose="020B0506020104020203" pitchFamily="34" charset="0"/>
              </a:endParaRPr>
            </a:p>
          </p:txBody>
        </p:sp>
        <p:sp>
          <p:nvSpPr>
            <p:cNvPr id="34" name="Segnaposto contenuto 2"/>
            <p:cNvSpPr txBox="1">
              <a:spLocks/>
            </p:cNvSpPr>
            <p:nvPr/>
          </p:nvSpPr>
          <p:spPr>
            <a:xfrm>
              <a:off x="4229340" y="2759461"/>
              <a:ext cx="1686742" cy="43644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/>
                <a:buNone/>
              </a:pPr>
              <a:r>
                <a:rPr lang="it-IT" sz="14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SITUAZIONE</a:t>
              </a:r>
            </a:p>
            <a:p>
              <a:pPr marL="0" indent="0" algn="ctr">
                <a:spcBef>
                  <a:spcPts val="0"/>
                </a:spcBef>
                <a:buFont typeface="Arial"/>
                <a:buNone/>
              </a:pPr>
              <a:r>
                <a:rPr lang="it-IT" sz="1400" b="1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SENTIMENTALE</a:t>
              </a:r>
            </a:p>
          </p:txBody>
        </p:sp>
        <p:sp>
          <p:nvSpPr>
            <p:cNvPr id="35" name="Segnaposto contenuto 2"/>
            <p:cNvSpPr txBox="1">
              <a:spLocks/>
            </p:cNvSpPr>
            <p:nvPr/>
          </p:nvSpPr>
          <p:spPr>
            <a:xfrm>
              <a:off x="3938711" y="3445206"/>
              <a:ext cx="2268000" cy="32400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it-IT" dirty="0">
                  <a:latin typeface="Gill Sans MT Condensed" panose="020B0506020104020203" pitchFamily="34" charset="0"/>
                </a:rPr>
                <a:t>MOLTO O ABB. SODDISFACENTE</a:t>
              </a:r>
            </a:p>
          </p:txBody>
        </p:sp>
      </p:grpSp>
      <p:pic>
        <p:nvPicPr>
          <p:cNvPr id="43" name="Picture 6" descr="Risultati immagini per businessman icon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69589" y="2673315"/>
            <a:ext cx="474186" cy="115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Risultati immagini per businessman icon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3969" y="2680569"/>
            <a:ext cx="586801" cy="11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6783674" y="3026186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2800" b="1" dirty="0">
                <a:solidFill>
                  <a:schemeClr val="tx2"/>
                </a:solidFill>
                <a:latin typeface="Gill Sans MT" panose="020B0502020104020203" pitchFamily="34" charset="0"/>
              </a:rPr>
              <a:t>54%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649736" y="3026187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>
                <a:solidFill>
                  <a:schemeClr val="tx2"/>
                </a:solidFill>
                <a:latin typeface="Gill Sans MT" panose="020B0502020104020203" pitchFamily="34" charset="0"/>
              </a:rPr>
              <a:t>46%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631634" y="1985585"/>
            <a:ext cx="1092750" cy="38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tx1"/>
                </a:solidFill>
                <a:latin typeface="Gill Sans MT" panose="020B0502020104020203" pitchFamily="34" charset="0"/>
              </a:rPr>
              <a:t>83%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591405" y="1715379"/>
            <a:ext cx="1132423" cy="927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400" b="1" dirty="0">
                <a:solidFill>
                  <a:schemeClr val="tx1"/>
                </a:solidFill>
                <a:latin typeface="Gill Sans MT" panose="020B0502020104020203" pitchFamily="34" charset="0"/>
              </a:rPr>
              <a:t> Aff. </a:t>
            </a:r>
            <a:r>
              <a:rPr lang="it-IT" b="1" dirty="0">
                <a:solidFill>
                  <a:schemeClr val="tx1"/>
                </a:solidFill>
                <a:latin typeface="Gill Sans MT" panose="020B0502020104020203" pitchFamily="34" charset="0"/>
              </a:rPr>
              <a:t>193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706" y="1906605"/>
            <a:ext cx="720000" cy="715957"/>
          </a:xfrm>
          <a:prstGeom prst="rect">
            <a:avLst/>
          </a:prstGeom>
          <a:noFill/>
        </p:spPr>
      </p:pic>
      <p:cxnSp>
        <p:nvCxnSpPr>
          <p:cNvPr id="70" name="Straight Connector 69"/>
          <p:cNvCxnSpPr/>
          <p:nvPr/>
        </p:nvCxnSpPr>
        <p:spPr>
          <a:xfrm>
            <a:off x="6857289" y="3905469"/>
            <a:ext cx="2592000" cy="1211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525084" y="1600296"/>
            <a:ext cx="0" cy="4428000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648571" y="3059435"/>
            <a:ext cx="2376000" cy="1211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Segnaposto contenuto 2"/>
          <p:cNvSpPr txBox="1">
            <a:spLocks/>
          </p:cNvSpPr>
          <p:nvPr/>
        </p:nvSpPr>
        <p:spPr>
          <a:xfrm>
            <a:off x="8681713" y="1226743"/>
            <a:ext cx="1686742" cy="32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olidFill>
                  <a:schemeClr val="bg1"/>
                </a:solidFill>
                <a:latin typeface="Gill Sans MT Condensed" panose="020B0506020104020203" pitchFamily="34" charset="0"/>
              </a:rPr>
              <a:t>PROFILO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7160497" y="4190843"/>
            <a:ext cx="2072342" cy="1337971"/>
            <a:chOff x="6858424" y="3339553"/>
            <a:chExt cx="2072342" cy="1337971"/>
          </a:xfrm>
        </p:grpSpPr>
        <p:grpSp>
          <p:nvGrpSpPr>
            <p:cNvPr id="82" name="Group 81"/>
            <p:cNvGrpSpPr/>
            <p:nvPr/>
          </p:nvGrpSpPr>
          <p:grpSpPr>
            <a:xfrm>
              <a:off x="8014676" y="3571306"/>
              <a:ext cx="916090" cy="728273"/>
              <a:chOff x="7989708" y="3476721"/>
              <a:chExt cx="916090" cy="728273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7989708" y="3476721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2800" b="1" dirty="0">
                    <a:latin typeface="Gill Sans MT" panose="020B0502020104020203" pitchFamily="34" charset="0"/>
                  </a:rPr>
                  <a:t>28</a:t>
                </a:r>
                <a:r>
                  <a:rPr lang="it-IT" sz="2800" b="1" dirty="0">
                    <a:solidFill>
                      <a:schemeClr val="tx2"/>
                    </a:solidFill>
                    <a:latin typeface="Gill Sans MT" panose="020B0502020104020203" pitchFamily="34" charset="0"/>
                  </a:rPr>
                  <a:t>%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990476" y="3835662"/>
                <a:ext cx="91532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b="1" dirty="0" err="1">
                    <a:latin typeface="Gill Sans MT" panose="020B0502020104020203" pitchFamily="34" charset="0"/>
                  </a:rPr>
                  <a:t>Aff</a:t>
                </a:r>
                <a:r>
                  <a:rPr lang="it-IT" sz="1400" b="1" dirty="0">
                    <a:latin typeface="Gill Sans MT" panose="020B0502020104020203" pitchFamily="34" charset="0"/>
                  </a:rPr>
                  <a:t>. </a:t>
                </a:r>
                <a:r>
                  <a:rPr lang="it-IT" b="1" dirty="0">
                    <a:latin typeface="Gill Sans MT" panose="020B0502020104020203" pitchFamily="34" charset="0"/>
                  </a:rPr>
                  <a:t>232</a:t>
                </a:r>
                <a:endParaRPr lang="it-IT" sz="1400" b="1" dirty="0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858424" y="3339553"/>
              <a:ext cx="1059328" cy="1337971"/>
              <a:chOff x="6939182" y="3239162"/>
              <a:chExt cx="1059328" cy="133797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939182" y="4000052"/>
                <a:ext cx="1059328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050" b="1" dirty="0">
                    <a:latin typeface="Gill Sans MT" panose="020B0502020104020203" pitchFamily="34" charset="0"/>
                  </a:rPr>
                  <a:t>PIU’ DI 500.000 ABITANTI</a:t>
                </a:r>
              </a:p>
            </p:txBody>
          </p:sp>
          <p:pic>
            <p:nvPicPr>
              <p:cNvPr id="80" name="Picture 4" descr="Risultati immagini per BIG CITIES ICON"/>
              <p:cNvPicPr>
                <a:picLocks noChangeAspect="1" noChangeArrowheads="1"/>
              </p:cNvPicPr>
              <p:nvPr/>
            </p:nvPicPr>
            <p:blipFill>
              <a:blip r:embed="rId7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7124" y="3239162"/>
                <a:ext cx="709272" cy="709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9" name="Group 88"/>
          <p:cNvGrpSpPr/>
          <p:nvPr/>
        </p:nvGrpSpPr>
        <p:grpSpPr>
          <a:xfrm>
            <a:off x="9649241" y="3303872"/>
            <a:ext cx="1059328" cy="1153371"/>
            <a:chOff x="9649241" y="3510899"/>
            <a:chExt cx="1059328" cy="1153371"/>
          </a:xfrm>
        </p:grpSpPr>
        <p:pic>
          <p:nvPicPr>
            <p:cNvPr id="1026" name="Picture 2" descr="Risultati immagini per INCOME ICON PNG"/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79" y="3510899"/>
              <a:ext cx="880654" cy="880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 85"/>
            <p:cNvSpPr/>
            <p:nvPr/>
          </p:nvSpPr>
          <p:spPr>
            <a:xfrm>
              <a:off x="9649241" y="4294938"/>
              <a:ext cx="10593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900" b="1" dirty="0">
                  <a:latin typeface="Gill Sans MT" panose="020B0502020104020203" pitchFamily="34" charset="0"/>
                </a:rPr>
                <a:t>MEDIO BASSO</a:t>
              </a:r>
            </a:p>
            <a:p>
              <a:pPr algn="ctr"/>
              <a:r>
                <a:rPr lang="it-IT" sz="900" b="1" dirty="0">
                  <a:latin typeface="Gill Sans MT" panose="020B0502020104020203" pitchFamily="34" charset="0"/>
                </a:rPr>
                <a:t>BASSO</a:t>
              </a:r>
            </a:p>
          </p:txBody>
        </p:sp>
      </p:grpSp>
      <p:sp>
        <p:nvSpPr>
          <p:cNvPr id="85" name="Rectangle 84"/>
          <p:cNvSpPr/>
          <p:nvPr/>
        </p:nvSpPr>
        <p:spPr>
          <a:xfrm>
            <a:off x="9666177" y="2613027"/>
            <a:ext cx="1011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latin typeface="Gill Sans MT" panose="020B0502020104020203" pitchFamily="34" charset="0"/>
              </a:rPr>
              <a:t>DIPLOMA</a:t>
            </a:r>
          </a:p>
          <a:p>
            <a:pPr algn="ctr"/>
            <a:r>
              <a:rPr lang="it-IT" sz="1000" b="1" dirty="0">
                <a:latin typeface="Gill Sans MT" panose="020B0502020104020203" pitchFamily="34" charset="0"/>
              </a:rPr>
              <a:t>LAUREA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0740746" y="3581757"/>
            <a:ext cx="964008" cy="728273"/>
            <a:chOff x="10725586" y="3571163"/>
            <a:chExt cx="964008" cy="728273"/>
          </a:xfrm>
        </p:grpSpPr>
        <p:sp>
          <p:nvSpPr>
            <p:cNvPr id="90" name="Rectangle 89"/>
            <p:cNvSpPr/>
            <p:nvPr/>
          </p:nvSpPr>
          <p:spPr>
            <a:xfrm>
              <a:off x="10725586" y="3571163"/>
              <a:ext cx="8402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2800" b="1" dirty="0">
                  <a:latin typeface="Gill Sans MT" panose="020B0502020104020203" pitchFamily="34" charset="0"/>
                </a:rPr>
                <a:t>49</a:t>
              </a:r>
              <a:r>
                <a:rPr lang="it-IT" sz="2800" b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%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726354" y="3930104"/>
              <a:ext cx="9632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dirty="0" err="1">
                  <a:latin typeface="Gill Sans MT" panose="020B0502020104020203" pitchFamily="34" charset="0"/>
                </a:rPr>
                <a:t>Aff</a:t>
              </a:r>
              <a:r>
                <a:rPr lang="it-IT" sz="1400" b="1" dirty="0">
                  <a:latin typeface="Gill Sans MT" panose="020B0502020104020203" pitchFamily="34" charset="0"/>
                </a:rPr>
                <a:t>. </a:t>
              </a:r>
              <a:r>
                <a:rPr lang="it-IT" b="1" dirty="0">
                  <a:latin typeface="Gill Sans MT" panose="020B0502020104020203" pitchFamily="34" charset="0"/>
                </a:rPr>
                <a:t>149</a:t>
              </a:r>
              <a:endParaRPr lang="it-IT" sz="1400" b="1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>
            <a:off x="9648571" y="4641761"/>
            <a:ext cx="2376000" cy="1211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isultati immagini per WORK BAGICON PNG"/>
          <p:cNvPicPr>
            <a:picLocks noChangeAspect="1" noChangeArrowheads="1"/>
          </p:cNvPicPr>
          <p:nvPr/>
        </p:nvPicPr>
        <p:blipFill>
          <a:blip r:embed="rId10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5713" y="5069018"/>
            <a:ext cx="675745" cy="6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9622541" y="5770341"/>
            <a:ext cx="10593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latin typeface="Gill Sans MT" panose="020B0502020104020203" pitchFamily="34" charset="0"/>
              </a:rPr>
              <a:t>LAVORA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0739261" y="5138307"/>
            <a:ext cx="930100" cy="728273"/>
            <a:chOff x="10725586" y="3571163"/>
            <a:chExt cx="930100" cy="728273"/>
          </a:xfrm>
        </p:grpSpPr>
        <p:sp>
          <p:nvSpPr>
            <p:cNvPr id="99" name="Rectangle 98"/>
            <p:cNvSpPr/>
            <p:nvPr/>
          </p:nvSpPr>
          <p:spPr>
            <a:xfrm>
              <a:off x="10725586" y="3571163"/>
              <a:ext cx="8402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it-IT" sz="2800" b="1" dirty="0">
                  <a:latin typeface="Gill Sans MT" panose="020B0502020104020203" pitchFamily="34" charset="0"/>
                </a:rPr>
                <a:t>80</a:t>
              </a:r>
              <a:r>
                <a:rPr lang="it-IT" sz="2800" b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%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726354" y="3930104"/>
              <a:ext cx="9293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1" dirty="0" err="1">
                  <a:latin typeface="Gill Sans MT" panose="020B0502020104020203" pitchFamily="34" charset="0"/>
                </a:rPr>
                <a:t>Aff</a:t>
              </a:r>
              <a:r>
                <a:rPr lang="it-IT" sz="1400" b="1" dirty="0">
                  <a:latin typeface="Gill Sans MT" panose="020B0502020104020203" pitchFamily="34" charset="0"/>
                </a:rPr>
                <a:t>. </a:t>
              </a:r>
              <a:r>
                <a:rPr lang="it-IT" b="1" dirty="0">
                  <a:latin typeface="Gill Sans MT" panose="020B0502020104020203" pitchFamily="34" charset="0"/>
                </a:rPr>
                <a:t>157</a:t>
              </a:r>
              <a:endParaRPr lang="it-IT" sz="1400" b="1" dirty="0">
                <a:latin typeface="Gill Sans MT" panose="020B0502020104020203" pitchFamily="34" charset="0"/>
              </a:endParaRPr>
            </a:p>
          </p:txBody>
        </p:sp>
      </p:grpSp>
      <p:sp>
        <p:nvSpPr>
          <p:cNvPr id="101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6843034" y="6186024"/>
            <a:ext cx="4114800" cy="365125"/>
          </a:xfrm>
        </p:spPr>
        <p:txBody>
          <a:bodyPr/>
          <a:lstStyle/>
          <a:p>
            <a:pPr algn="l"/>
            <a:r>
              <a:rPr lang="it-IT" sz="1050" dirty="0">
                <a:latin typeface="Gill Sans MT Condensed" panose="020B0506020104020203" pitchFamily="34" charset="0"/>
              </a:rPr>
              <a:t>Source: TSSP 2016.c – Live Panel </a:t>
            </a:r>
            <a:r>
              <a:rPr lang="it-IT" sz="1050" dirty="0" err="1">
                <a:latin typeface="Gill Sans MT Condensed" panose="020B0506020104020203" pitchFamily="34" charset="0"/>
              </a:rPr>
              <a:t>Groupm</a:t>
            </a:r>
            <a:endParaRPr lang="it-IT" sz="1050" dirty="0">
              <a:latin typeface="Gill Sans MT Condensed" panose="020B0506020104020203" pitchFamily="34" charset="0"/>
            </a:endParaRPr>
          </a:p>
        </p:txBody>
      </p:sp>
      <p:sp>
        <p:nvSpPr>
          <p:cNvPr id="58" name="Rectangle 28"/>
          <p:cNvSpPr/>
          <p:nvPr/>
        </p:nvSpPr>
        <p:spPr>
          <a:xfrm>
            <a:off x="283755" y="2626522"/>
            <a:ext cx="363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latin typeface="Gill Sans MT Condensed" panose="020B0506020104020203" pitchFamily="34" charset="0"/>
              </a:rPr>
              <a:t>*Questa fascia d’età rappresenta il 66% di coloro che dichiarano di essersi sposati negli ultimi 12 mesi </a:t>
            </a:r>
          </a:p>
        </p:txBody>
      </p:sp>
      <p:sp>
        <p:nvSpPr>
          <p:cNvPr id="3" name="Rettangolo 2"/>
          <p:cNvSpPr/>
          <p:nvPr/>
        </p:nvSpPr>
        <p:spPr>
          <a:xfrm>
            <a:off x="2623326" y="1840515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Gill Sans MT Condensed" panose="020B0506020104020203" pitchFamily="34" charset="0"/>
              </a:rPr>
              <a:t>*</a:t>
            </a:r>
            <a:endParaRPr lang="it-IT" dirty="0"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4661" y="-421"/>
            <a:ext cx="10515600" cy="1325563"/>
          </a:xfrm>
        </p:spPr>
        <p:txBody>
          <a:bodyPr/>
          <a:lstStyle/>
          <a:p>
            <a:r>
              <a:rPr lang="it-IT" dirty="0">
                <a:latin typeface="Gill Sans MT Condensed" panose="020B0506020104020203" pitchFamily="34" charset="0"/>
              </a:rPr>
              <a:t>INSIGHTS QUALITATIVI E FRUIZIONE DEI MEZZI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2261" y="1467628"/>
            <a:ext cx="2923300" cy="1846230"/>
            <a:chOff x="2486737" y="1472976"/>
            <a:chExt cx="2923300" cy="1846230"/>
          </a:xfrm>
        </p:grpSpPr>
        <p:pic>
          <p:nvPicPr>
            <p:cNvPr id="2050" name="Picture 2" descr="Immagine correlata"/>
            <p:cNvPicPr>
              <a:picLocks noChangeAspect="1" noChangeArrowheads="1"/>
            </p:cNvPicPr>
            <p:nvPr/>
          </p:nvPicPr>
          <p:blipFill>
            <a:blip r:embed="rId2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717" y="1920579"/>
              <a:ext cx="951024" cy="951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86737" y="2795986"/>
              <a:ext cx="143399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Gill Sans MT Condensed" panose="020B0506020104020203" pitchFamily="34" charset="0"/>
                </a:rPr>
                <a:t>«Ricerco sempre il massimo»</a:t>
              </a:r>
              <a:endParaRPr lang="en-GB" sz="1400" dirty="0">
                <a:latin typeface="Gill Sans MT Condensed" panose="020B0506020104020203" pitchFamily="34" charset="0"/>
              </a:endParaRPr>
            </a:p>
          </p:txBody>
        </p:sp>
        <p:sp>
          <p:nvSpPr>
            <p:cNvPr id="9" name="Segnaposto contenuto 2"/>
            <p:cNvSpPr txBox="1">
              <a:spLocks/>
            </p:cNvSpPr>
            <p:nvPr/>
          </p:nvSpPr>
          <p:spPr>
            <a:xfrm>
              <a:off x="2920489" y="1472976"/>
              <a:ext cx="2052000" cy="40722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/>
                <a:buNone/>
              </a:pPr>
              <a:r>
                <a:rPr lang="it-IT" sz="2800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ASPIRAZIONALE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107721" y="2057444"/>
              <a:ext cx="1302316" cy="976159"/>
              <a:chOff x="10738369" y="3571163"/>
              <a:chExt cx="832204" cy="97615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890055" y="3571163"/>
                <a:ext cx="5113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3600" b="1" dirty="0">
                    <a:latin typeface="Gill Sans MT Condensed" panose="020B0506020104020203" pitchFamily="34" charset="0"/>
                  </a:rPr>
                  <a:t>55</a:t>
                </a:r>
                <a:r>
                  <a:rPr lang="it-IT" sz="3600" b="1" dirty="0">
                    <a:solidFill>
                      <a:schemeClr val="tx2"/>
                    </a:solidFill>
                    <a:latin typeface="Gill Sans MT Condensed" panose="020B0506020104020203" pitchFamily="34" charset="0"/>
                  </a:rPr>
                  <a:t>%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738369" y="4085657"/>
                <a:ext cx="83220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it-IT" b="1" dirty="0" err="1">
                    <a:latin typeface="Gill Sans MT Condensed" panose="020B0506020104020203" pitchFamily="34" charset="0"/>
                  </a:rPr>
                  <a:t>Aff</a:t>
                </a:r>
                <a:r>
                  <a:rPr lang="it-IT" b="1" dirty="0">
                    <a:latin typeface="Gill Sans MT Condensed" panose="020B0506020104020203" pitchFamily="34" charset="0"/>
                  </a:rPr>
                  <a:t>. </a:t>
                </a:r>
                <a:r>
                  <a:rPr lang="it-IT" sz="2400" b="1" dirty="0">
                    <a:latin typeface="Gill Sans MT Condensed" panose="020B0506020104020203" pitchFamily="34" charset="0"/>
                  </a:rPr>
                  <a:t>120</a:t>
                </a:r>
                <a:endParaRPr lang="it-IT" b="1" dirty="0">
                  <a:latin typeface="Gill Sans MT Condensed" panose="020B0506020104020203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127861" y="1452146"/>
            <a:ext cx="2787432" cy="1925380"/>
            <a:chOff x="3550506" y="1723568"/>
            <a:chExt cx="2787432" cy="1925380"/>
          </a:xfrm>
        </p:grpSpPr>
        <p:grpSp>
          <p:nvGrpSpPr>
            <p:cNvPr id="15" name="Group 14"/>
            <p:cNvGrpSpPr/>
            <p:nvPr/>
          </p:nvGrpSpPr>
          <p:grpSpPr>
            <a:xfrm>
              <a:off x="3550506" y="1723568"/>
              <a:ext cx="2787432" cy="1925380"/>
              <a:chOff x="2622605" y="1472976"/>
              <a:chExt cx="2787432" cy="192538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622605" y="2875136"/>
                <a:ext cx="14339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dirty="0">
                    <a:latin typeface="Gill Sans MT Condensed" panose="020B0506020104020203" pitchFamily="34" charset="0"/>
                  </a:rPr>
                  <a:t>«Mi piacciono i SN e i siti di condivisione»</a:t>
                </a:r>
                <a:endParaRPr lang="en-GB" sz="1400" dirty="0"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18" name="Segnaposto contenuto 2"/>
              <p:cNvSpPr txBox="1">
                <a:spLocks/>
              </p:cNvSpPr>
              <p:nvPr/>
            </p:nvSpPr>
            <p:spPr>
              <a:xfrm>
                <a:off x="2858076" y="1472976"/>
                <a:ext cx="2166044" cy="40722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4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/>
                  <a:buNone/>
                </a:pPr>
                <a:r>
                  <a:rPr lang="it-IT" sz="2800" dirty="0">
                    <a:solidFill>
                      <a:schemeClr val="bg1"/>
                    </a:solidFill>
                    <a:latin typeface="Gill Sans MT Condensed" panose="020B0506020104020203" pitchFamily="34" charset="0"/>
                  </a:rPr>
                  <a:t>SOCIAL ADDICTED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107721" y="2057444"/>
                <a:ext cx="1302316" cy="976159"/>
                <a:chOff x="10738369" y="3571163"/>
                <a:chExt cx="832204" cy="976159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0890055" y="3571163"/>
                  <a:ext cx="51135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it-IT" sz="3600" b="1" dirty="0">
                      <a:latin typeface="Gill Sans MT Condensed" panose="020B0506020104020203" pitchFamily="34" charset="0"/>
                    </a:rPr>
                    <a:t>48</a:t>
                  </a:r>
                  <a:r>
                    <a:rPr lang="it-IT" sz="3600" b="1" dirty="0">
                      <a:solidFill>
                        <a:schemeClr val="tx2"/>
                      </a:solidFill>
                      <a:latin typeface="Gill Sans MT Condensed" panose="020B0506020104020203" pitchFamily="34" charset="0"/>
                    </a:rPr>
                    <a:t>%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0738369" y="4085657"/>
                  <a:ext cx="83220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it-IT" b="1" dirty="0" err="1">
                      <a:latin typeface="Gill Sans MT Condensed" panose="020B0506020104020203" pitchFamily="34" charset="0"/>
                    </a:rPr>
                    <a:t>Aff</a:t>
                  </a:r>
                  <a:r>
                    <a:rPr lang="it-IT" b="1" dirty="0">
                      <a:latin typeface="Gill Sans MT Condensed" panose="020B0506020104020203" pitchFamily="34" charset="0"/>
                    </a:rPr>
                    <a:t>. </a:t>
                  </a:r>
                  <a:r>
                    <a:rPr lang="it-IT" sz="2400" b="1" dirty="0">
                      <a:latin typeface="Gill Sans MT Condensed" panose="020B0506020104020203" pitchFamily="34" charset="0"/>
                    </a:rPr>
                    <a:t>153</a:t>
                  </a:r>
                  <a:endParaRPr lang="it-IT" b="1" dirty="0">
                    <a:latin typeface="Gill Sans MT Condensed" panose="020B0506020104020203" pitchFamily="34" charset="0"/>
                  </a:endParaRPr>
                </a:p>
              </p:txBody>
            </p:sp>
          </p:grpSp>
        </p:grpSp>
        <p:grpSp>
          <p:nvGrpSpPr>
            <p:cNvPr id="22" name="Social4"/>
            <p:cNvGrpSpPr>
              <a:grpSpLocks noChangeAspect="1"/>
            </p:cNvGrpSpPr>
            <p:nvPr/>
          </p:nvGrpSpPr>
          <p:grpSpPr>
            <a:xfrm>
              <a:off x="3770631" y="2221939"/>
              <a:ext cx="894239" cy="880452"/>
              <a:chOff x="5430313" y="1021184"/>
              <a:chExt cx="952985" cy="938289"/>
            </a:xfrm>
            <a:solidFill>
              <a:schemeClr val="tx1"/>
            </a:solidFill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5712930" y="1021184"/>
                <a:ext cx="670368" cy="573148"/>
              </a:xfrm>
              <a:custGeom>
                <a:avLst/>
                <a:gdLst>
                  <a:gd name="T0" fmla="*/ 295 w 549"/>
                  <a:gd name="T1" fmla="*/ 470 h 470"/>
                  <a:gd name="T2" fmla="*/ 289 w 549"/>
                  <a:gd name="T3" fmla="*/ 425 h 470"/>
                  <a:gd name="T4" fmla="*/ 356 w 549"/>
                  <a:gd name="T5" fmla="*/ 403 h 470"/>
                  <a:gd name="T6" fmla="*/ 361 w 549"/>
                  <a:gd name="T7" fmla="*/ 400 h 470"/>
                  <a:gd name="T8" fmla="*/ 368 w 549"/>
                  <a:gd name="T9" fmla="*/ 396 h 470"/>
                  <a:gd name="T10" fmla="*/ 480 w 549"/>
                  <a:gd name="T11" fmla="*/ 403 h 470"/>
                  <a:gd name="T12" fmla="*/ 440 w 549"/>
                  <a:gd name="T13" fmla="*/ 306 h 470"/>
                  <a:gd name="T14" fmla="*/ 442 w 549"/>
                  <a:gd name="T15" fmla="*/ 298 h 470"/>
                  <a:gd name="T16" fmla="*/ 428 w 549"/>
                  <a:gd name="T17" fmla="*/ 149 h 470"/>
                  <a:gd name="T18" fmla="*/ 316 w 549"/>
                  <a:gd name="T19" fmla="*/ 60 h 470"/>
                  <a:gd name="T20" fmla="*/ 174 w 549"/>
                  <a:gd name="T21" fmla="*/ 76 h 470"/>
                  <a:gd name="T22" fmla="*/ 102 w 549"/>
                  <a:gd name="T23" fmla="*/ 331 h 470"/>
                  <a:gd name="T24" fmla="*/ 62 w 549"/>
                  <a:gd name="T25" fmla="*/ 353 h 470"/>
                  <a:gd name="T26" fmla="*/ 152 w 549"/>
                  <a:gd name="T27" fmla="*/ 37 h 470"/>
                  <a:gd name="T28" fmla="*/ 328 w 549"/>
                  <a:gd name="T29" fmla="*/ 16 h 470"/>
                  <a:gd name="T30" fmla="*/ 467 w 549"/>
                  <a:gd name="T31" fmla="*/ 127 h 470"/>
                  <a:gd name="T32" fmla="*/ 488 w 549"/>
                  <a:gd name="T33" fmla="*/ 304 h 470"/>
                  <a:gd name="T34" fmla="*/ 549 w 549"/>
                  <a:gd name="T35" fmla="*/ 453 h 470"/>
                  <a:gd name="T36" fmla="*/ 378 w 549"/>
                  <a:gd name="T37" fmla="*/ 442 h 470"/>
                  <a:gd name="T38" fmla="*/ 378 w 549"/>
                  <a:gd name="T39" fmla="*/ 442 h 470"/>
                  <a:gd name="T40" fmla="*/ 295 w 549"/>
                  <a:gd name="T41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9" h="470">
                    <a:moveTo>
                      <a:pt x="295" y="470"/>
                    </a:moveTo>
                    <a:cubicBezTo>
                      <a:pt x="289" y="425"/>
                      <a:pt x="289" y="425"/>
                      <a:pt x="289" y="425"/>
                    </a:cubicBezTo>
                    <a:cubicBezTo>
                      <a:pt x="313" y="422"/>
                      <a:pt x="335" y="415"/>
                      <a:pt x="356" y="403"/>
                    </a:cubicBezTo>
                    <a:cubicBezTo>
                      <a:pt x="358" y="402"/>
                      <a:pt x="360" y="401"/>
                      <a:pt x="361" y="400"/>
                    </a:cubicBezTo>
                    <a:cubicBezTo>
                      <a:pt x="368" y="396"/>
                      <a:pt x="368" y="396"/>
                      <a:pt x="368" y="396"/>
                    </a:cubicBezTo>
                    <a:cubicBezTo>
                      <a:pt x="480" y="403"/>
                      <a:pt x="480" y="403"/>
                      <a:pt x="480" y="403"/>
                    </a:cubicBezTo>
                    <a:cubicBezTo>
                      <a:pt x="440" y="306"/>
                      <a:pt x="440" y="306"/>
                      <a:pt x="440" y="306"/>
                    </a:cubicBezTo>
                    <a:cubicBezTo>
                      <a:pt x="442" y="298"/>
                      <a:pt x="442" y="298"/>
                      <a:pt x="442" y="298"/>
                    </a:cubicBezTo>
                    <a:cubicBezTo>
                      <a:pt x="459" y="249"/>
                      <a:pt x="453" y="194"/>
                      <a:pt x="428" y="149"/>
                    </a:cubicBezTo>
                    <a:cubicBezTo>
                      <a:pt x="404" y="105"/>
                      <a:pt x="364" y="73"/>
                      <a:pt x="316" y="60"/>
                    </a:cubicBezTo>
                    <a:cubicBezTo>
                      <a:pt x="268" y="46"/>
                      <a:pt x="217" y="52"/>
                      <a:pt x="174" y="76"/>
                    </a:cubicBezTo>
                    <a:cubicBezTo>
                      <a:pt x="84" y="127"/>
                      <a:pt x="51" y="241"/>
                      <a:pt x="102" y="331"/>
                    </a:cubicBezTo>
                    <a:cubicBezTo>
                      <a:pt x="62" y="353"/>
                      <a:pt x="62" y="353"/>
                      <a:pt x="62" y="353"/>
                    </a:cubicBezTo>
                    <a:cubicBezTo>
                      <a:pt x="0" y="241"/>
                      <a:pt x="40" y="99"/>
                      <a:pt x="152" y="37"/>
                    </a:cubicBezTo>
                    <a:cubicBezTo>
                      <a:pt x="206" y="7"/>
                      <a:pt x="269" y="0"/>
                      <a:pt x="328" y="16"/>
                    </a:cubicBezTo>
                    <a:cubicBezTo>
                      <a:pt x="388" y="33"/>
                      <a:pt x="437" y="73"/>
                      <a:pt x="467" y="127"/>
                    </a:cubicBezTo>
                    <a:cubicBezTo>
                      <a:pt x="498" y="181"/>
                      <a:pt x="505" y="245"/>
                      <a:pt x="488" y="304"/>
                    </a:cubicBezTo>
                    <a:cubicBezTo>
                      <a:pt x="549" y="453"/>
                      <a:pt x="549" y="453"/>
                      <a:pt x="549" y="453"/>
                    </a:cubicBezTo>
                    <a:cubicBezTo>
                      <a:pt x="378" y="442"/>
                      <a:pt x="378" y="442"/>
                      <a:pt x="378" y="442"/>
                    </a:cubicBezTo>
                    <a:cubicBezTo>
                      <a:pt x="378" y="442"/>
                      <a:pt x="378" y="442"/>
                      <a:pt x="378" y="442"/>
                    </a:cubicBezTo>
                    <a:cubicBezTo>
                      <a:pt x="352" y="457"/>
                      <a:pt x="324" y="466"/>
                      <a:pt x="295" y="4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430313" y="1394239"/>
                <a:ext cx="680542" cy="565234"/>
              </a:xfrm>
              <a:custGeom>
                <a:avLst/>
                <a:gdLst>
                  <a:gd name="T0" fmla="*/ 325 w 557"/>
                  <a:gd name="T1" fmla="*/ 464 h 464"/>
                  <a:gd name="T2" fmla="*/ 93 w 557"/>
                  <a:gd name="T3" fmla="*/ 232 h 464"/>
                  <a:gd name="T4" fmla="*/ 93 w 557"/>
                  <a:gd name="T5" fmla="*/ 232 h 464"/>
                  <a:gd name="T6" fmla="*/ 0 w 557"/>
                  <a:gd name="T7" fmla="*/ 88 h 464"/>
                  <a:gd name="T8" fmla="*/ 160 w 557"/>
                  <a:gd name="T9" fmla="*/ 69 h 464"/>
                  <a:gd name="T10" fmla="*/ 325 w 557"/>
                  <a:gd name="T11" fmla="*/ 0 h 464"/>
                  <a:gd name="T12" fmla="*/ 557 w 557"/>
                  <a:gd name="T13" fmla="*/ 232 h 464"/>
                  <a:gd name="T14" fmla="*/ 325 w 557"/>
                  <a:gd name="T15" fmla="*/ 464 h 464"/>
                  <a:gd name="T16" fmla="*/ 77 w 557"/>
                  <a:gd name="T17" fmla="*/ 124 h 464"/>
                  <a:gd name="T18" fmla="*/ 138 w 557"/>
                  <a:gd name="T19" fmla="*/ 219 h 464"/>
                  <a:gd name="T20" fmla="*/ 138 w 557"/>
                  <a:gd name="T21" fmla="*/ 226 h 464"/>
                  <a:gd name="T22" fmla="*/ 138 w 557"/>
                  <a:gd name="T23" fmla="*/ 232 h 464"/>
                  <a:gd name="T24" fmla="*/ 325 w 557"/>
                  <a:gd name="T25" fmla="*/ 419 h 464"/>
                  <a:gd name="T26" fmla="*/ 512 w 557"/>
                  <a:gd name="T27" fmla="*/ 232 h 464"/>
                  <a:gd name="T28" fmla="*/ 325 w 557"/>
                  <a:gd name="T29" fmla="*/ 45 h 464"/>
                  <a:gd name="T30" fmla="*/ 187 w 557"/>
                  <a:gd name="T31" fmla="*/ 106 h 464"/>
                  <a:gd name="T32" fmla="*/ 181 w 557"/>
                  <a:gd name="T33" fmla="*/ 112 h 464"/>
                  <a:gd name="T34" fmla="*/ 77 w 557"/>
                  <a:gd name="T35" fmla="*/ 12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57" h="464">
                    <a:moveTo>
                      <a:pt x="325" y="464"/>
                    </a:moveTo>
                    <a:cubicBezTo>
                      <a:pt x="197" y="464"/>
                      <a:pt x="93" y="360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0" y="69"/>
                      <a:pt x="160" y="69"/>
                      <a:pt x="160" y="69"/>
                    </a:cubicBezTo>
                    <a:cubicBezTo>
                      <a:pt x="203" y="25"/>
                      <a:pt x="263" y="0"/>
                      <a:pt x="325" y="0"/>
                    </a:cubicBezTo>
                    <a:cubicBezTo>
                      <a:pt x="453" y="0"/>
                      <a:pt x="557" y="104"/>
                      <a:pt x="557" y="232"/>
                    </a:cubicBezTo>
                    <a:cubicBezTo>
                      <a:pt x="557" y="360"/>
                      <a:pt x="453" y="464"/>
                      <a:pt x="325" y="464"/>
                    </a:cubicBezTo>
                    <a:close/>
                    <a:moveTo>
                      <a:pt x="77" y="124"/>
                    </a:moveTo>
                    <a:cubicBezTo>
                      <a:pt x="138" y="219"/>
                      <a:pt x="138" y="219"/>
                      <a:pt x="138" y="219"/>
                    </a:cubicBezTo>
                    <a:cubicBezTo>
                      <a:pt x="138" y="226"/>
                      <a:pt x="138" y="226"/>
                      <a:pt x="138" y="226"/>
                    </a:cubicBezTo>
                    <a:cubicBezTo>
                      <a:pt x="138" y="228"/>
                      <a:pt x="138" y="230"/>
                      <a:pt x="138" y="232"/>
                    </a:cubicBezTo>
                    <a:cubicBezTo>
                      <a:pt x="138" y="335"/>
                      <a:pt x="222" y="419"/>
                      <a:pt x="325" y="419"/>
                    </a:cubicBezTo>
                    <a:cubicBezTo>
                      <a:pt x="428" y="419"/>
                      <a:pt x="512" y="335"/>
                      <a:pt x="512" y="232"/>
                    </a:cubicBezTo>
                    <a:cubicBezTo>
                      <a:pt x="512" y="129"/>
                      <a:pt x="428" y="45"/>
                      <a:pt x="325" y="45"/>
                    </a:cubicBezTo>
                    <a:cubicBezTo>
                      <a:pt x="273" y="45"/>
                      <a:pt x="222" y="67"/>
                      <a:pt x="187" y="106"/>
                    </a:cubicBezTo>
                    <a:cubicBezTo>
                      <a:pt x="181" y="112"/>
                      <a:pt x="181" y="112"/>
                      <a:pt x="181" y="112"/>
                    </a:cubicBezTo>
                    <a:lnTo>
                      <a:pt x="77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5924328" y="1281192"/>
                <a:ext cx="6443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6" name="Oval 8"/>
              <p:cNvSpPr>
                <a:spLocks noChangeArrowheads="1"/>
              </p:cNvSpPr>
              <p:nvPr/>
            </p:nvSpPr>
            <p:spPr bwMode="auto">
              <a:xfrm>
                <a:off x="6010243" y="1281192"/>
                <a:ext cx="6556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7" name="Oval 9"/>
              <p:cNvSpPr>
                <a:spLocks noChangeArrowheads="1"/>
              </p:cNvSpPr>
              <p:nvPr/>
            </p:nvSpPr>
            <p:spPr bwMode="auto">
              <a:xfrm>
                <a:off x="6097289" y="1281192"/>
                <a:ext cx="6443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5743453" y="1562678"/>
                <a:ext cx="54262" cy="229485"/>
              </a:xfrm>
              <a:custGeom>
                <a:avLst/>
                <a:gdLst>
                  <a:gd name="T0" fmla="*/ 10 w 45"/>
                  <a:gd name="T1" fmla="*/ 188 h 188"/>
                  <a:gd name="T2" fmla="*/ 9 w 45"/>
                  <a:gd name="T3" fmla="*/ 188 h 188"/>
                  <a:gd name="T4" fmla="*/ 1 w 45"/>
                  <a:gd name="T5" fmla="*/ 177 h 188"/>
                  <a:gd name="T6" fmla="*/ 26 w 45"/>
                  <a:gd name="T7" fmla="*/ 9 h 188"/>
                  <a:gd name="T8" fmla="*/ 36 w 45"/>
                  <a:gd name="T9" fmla="*/ 1 h 188"/>
                  <a:gd name="T10" fmla="*/ 44 w 45"/>
                  <a:gd name="T11" fmla="*/ 12 h 188"/>
                  <a:gd name="T12" fmla="*/ 20 w 45"/>
                  <a:gd name="T13" fmla="*/ 180 h 188"/>
                  <a:gd name="T14" fmla="*/ 10 w 4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88">
                    <a:moveTo>
                      <a:pt x="10" y="188"/>
                    </a:moveTo>
                    <a:cubicBezTo>
                      <a:pt x="10" y="188"/>
                      <a:pt x="9" y="188"/>
                      <a:pt x="9" y="188"/>
                    </a:cubicBezTo>
                    <a:cubicBezTo>
                      <a:pt x="4" y="187"/>
                      <a:pt x="0" y="182"/>
                      <a:pt x="1" y="17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4"/>
                      <a:pt x="31" y="0"/>
                      <a:pt x="36" y="1"/>
                    </a:cubicBezTo>
                    <a:cubicBezTo>
                      <a:pt x="42" y="2"/>
                      <a:pt x="45" y="6"/>
                      <a:pt x="44" y="12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19" y="185"/>
                      <a:pt x="15" y="188"/>
                      <a:pt x="10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5836151" y="1562678"/>
                <a:ext cx="54262" cy="229485"/>
              </a:xfrm>
              <a:custGeom>
                <a:avLst/>
                <a:gdLst>
                  <a:gd name="T0" fmla="*/ 10 w 45"/>
                  <a:gd name="T1" fmla="*/ 188 h 188"/>
                  <a:gd name="T2" fmla="*/ 8 w 45"/>
                  <a:gd name="T3" fmla="*/ 188 h 188"/>
                  <a:gd name="T4" fmla="*/ 0 w 45"/>
                  <a:gd name="T5" fmla="*/ 177 h 188"/>
                  <a:gd name="T6" fmla="*/ 25 w 45"/>
                  <a:gd name="T7" fmla="*/ 9 h 188"/>
                  <a:gd name="T8" fmla="*/ 36 w 45"/>
                  <a:gd name="T9" fmla="*/ 1 h 188"/>
                  <a:gd name="T10" fmla="*/ 44 w 45"/>
                  <a:gd name="T11" fmla="*/ 12 h 188"/>
                  <a:gd name="T12" fmla="*/ 19 w 45"/>
                  <a:gd name="T13" fmla="*/ 180 h 188"/>
                  <a:gd name="T14" fmla="*/ 10 w 4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88">
                    <a:moveTo>
                      <a:pt x="10" y="188"/>
                    </a:moveTo>
                    <a:cubicBezTo>
                      <a:pt x="9" y="188"/>
                      <a:pt x="9" y="188"/>
                      <a:pt x="8" y="188"/>
                    </a:cubicBezTo>
                    <a:cubicBezTo>
                      <a:pt x="3" y="187"/>
                      <a:pt x="0" y="182"/>
                      <a:pt x="0" y="177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4"/>
                      <a:pt x="31" y="0"/>
                      <a:pt x="36" y="1"/>
                    </a:cubicBezTo>
                    <a:cubicBezTo>
                      <a:pt x="41" y="2"/>
                      <a:pt x="45" y="6"/>
                      <a:pt x="44" y="12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19" y="185"/>
                      <a:pt x="14" y="188"/>
                      <a:pt x="10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5706147" y="1619202"/>
                <a:ext cx="230616" cy="22609"/>
              </a:xfrm>
              <a:custGeom>
                <a:avLst/>
                <a:gdLst>
                  <a:gd name="T0" fmla="*/ 180 w 189"/>
                  <a:gd name="T1" fmla="*/ 19 h 19"/>
                  <a:gd name="T2" fmla="*/ 9 w 189"/>
                  <a:gd name="T3" fmla="*/ 19 h 19"/>
                  <a:gd name="T4" fmla="*/ 0 w 189"/>
                  <a:gd name="T5" fmla="*/ 10 h 19"/>
                  <a:gd name="T6" fmla="*/ 9 w 189"/>
                  <a:gd name="T7" fmla="*/ 0 h 19"/>
                  <a:gd name="T8" fmla="*/ 180 w 189"/>
                  <a:gd name="T9" fmla="*/ 0 h 19"/>
                  <a:gd name="T10" fmla="*/ 189 w 189"/>
                  <a:gd name="T11" fmla="*/ 10 h 19"/>
                  <a:gd name="T12" fmla="*/ 180 w 18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9" h="19">
                    <a:moveTo>
                      <a:pt x="18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89" y="4"/>
                      <a:pt x="189" y="10"/>
                    </a:cubicBezTo>
                    <a:cubicBezTo>
                      <a:pt x="189" y="15"/>
                      <a:pt x="185" y="19"/>
                      <a:pt x="18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5697104" y="1713031"/>
                <a:ext cx="231746" cy="22609"/>
              </a:xfrm>
              <a:custGeom>
                <a:avLst/>
                <a:gdLst>
                  <a:gd name="T0" fmla="*/ 180 w 190"/>
                  <a:gd name="T1" fmla="*/ 19 h 19"/>
                  <a:gd name="T2" fmla="*/ 10 w 190"/>
                  <a:gd name="T3" fmla="*/ 19 h 19"/>
                  <a:gd name="T4" fmla="*/ 0 w 190"/>
                  <a:gd name="T5" fmla="*/ 10 h 19"/>
                  <a:gd name="T6" fmla="*/ 10 w 190"/>
                  <a:gd name="T7" fmla="*/ 0 h 19"/>
                  <a:gd name="T8" fmla="*/ 180 w 190"/>
                  <a:gd name="T9" fmla="*/ 0 h 19"/>
                  <a:gd name="T10" fmla="*/ 190 w 190"/>
                  <a:gd name="T11" fmla="*/ 10 h 19"/>
                  <a:gd name="T12" fmla="*/ 180 w 19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9">
                    <a:moveTo>
                      <a:pt x="18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90" y="4"/>
                      <a:pt x="190" y="10"/>
                    </a:cubicBezTo>
                    <a:cubicBezTo>
                      <a:pt x="190" y="15"/>
                      <a:pt x="185" y="19"/>
                      <a:pt x="18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2" name="Freeform 93"/>
              <p:cNvSpPr>
                <a:spLocks/>
              </p:cNvSpPr>
              <p:nvPr/>
            </p:nvSpPr>
            <p:spPr bwMode="auto">
              <a:xfrm>
                <a:off x="5712930" y="1021184"/>
                <a:ext cx="670368" cy="573148"/>
              </a:xfrm>
              <a:custGeom>
                <a:avLst/>
                <a:gdLst>
                  <a:gd name="T0" fmla="*/ 295 w 549"/>
                  <a:gd name="T1" fmla="*/ 470 h 470"/>
                  <a:gd name="T2" fmla="*/ 289 w 549"/>
                  <a:gd name="T3" fmla="*/ 425 h 470"/>
                  <a:gd name="T4" fmla="*/ 356 w 549"/>
                  <a:gd name="T5" fmla="*/ 403 h 470"/>
                  <a:gd name="T6" fmla="*/ 361 w 549"/>
                  <a:gd name="T7" fmla="*/ 400 h 470"/>
                  <a:gd name="T8" fmla="*/ 368 w 549"/>
                  <a:gd name="T9" fmla="*/ 396 h 470"/>
                  <a:gd name="T10" fmla="*/ 480 w 549"/>
                  <a:gd name="T11" fmla="*/ 403 h 470"/>
                  <a:gd name="T12" fmla="*/ 440 w 549"/>
                  <a:gd name="T13" fmla="*/ 306 h 470"/>
                  <a:gd name="T14" fmla="*/ 442 w 549"/>
                  <a:gd name="T15" fmla="*/ 298 h 470"/>
                  <a:gd name="T16" fmla="*/ 428 w 549"/>
                  <a:gd name="T17" fmla="*/ 149 h 470"/>
                  <a:gd name="T18" fmla="*/ 316 w 549"/>
                  <a:gd name="T19" fmla="*/ 60 h 470"/>
                  <a:gd name="T20" fmla="*/ 174 w 549"/>
                  <a:gd name="T21" fmla="*/ 76 h 470"/>
                  <a:gd name="T22" fmla="*/ 102 w 549"/>
                  <a:gd name="T23" fmla="*/ 331 h 470"/>
                  <a:gd name="T24" fmla="*/ 62 w 549"/>
                  <a:gd name="T25" fmla="*/ 353 h 470"/>
                  <a:gd name="T26" fmla="*/ 152 w 549"/>
                  <a:gd name="T27" fmla="*/ 37 h 470"/>
                  <a:gd name="T28" fmla="*/ 328 w 549"/>
                  <a:gd name="T29" fmla="*/ 16 h 470"/>
                  <a:gd name="T30" fmla="*/ 467 w 549"/>
                  <a:gd name="T31" fmla="*/ 127 h 470"/>
                  <a:gd name="T32" fmla="*/ 488 w 549"/>
                  <a:gd name="T33" fmla="*/ 304 h 470"/>
                  <a:gd name="T34" fmla="*/ 549 w 549"/>
                  <a:gd name="T35" fmla="*/ 453 h 470"/>
                  <a:gd name="T36" fmla="*/ 378 w 549"/>
                  <a:gd name="T37" fmla="*/ 442 h 470"/>
                  <a:gd name="T38" fmla="*/ 378 w 549"/>
                  <a:gd name="T39" fmla="*/ 442 h 470"/>
                  <a:gd name="T40" fmla="*/ 295 w 549"/>
                  <a:gd name="T41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9" h="470">
                    <a:moveTo>
                      <a:pt x="295" y="470"/>
                    </a:moveTo>
                    <a:cubicBezTo>
                      <a:pt x="289" y="425"/>
                      <a:pt x="289" y="425"/>
                      <a:pt x="289" y="425"/>
                    </a:cubicBezTo>
                    <a:cubicBezTo>
                      <a:pt x="313" y="422"/>
                      <a:pt x="335" y="415"/>
                      <a:pt x="356" y="403"/>
                    </a:cubicBezTo>
                    <a:cubicBezTo>
                      <a:pt x="358" y="402"/>
                      <a:pt x="360" y="401"/>
                      <a:pt x="361" y="400"/>
                    </a:cubicBezTo>
                    <a:cubicBezTo>
                      <a:pt x="368" y="396"/>
                      <a:pt x="368" y="396"/>
                      <a:pt x="368" y="396"/>
                    </a:cubicBezTo>
                    <a:cubicBezTo>
                      <a:pt x="480" y="403"/>
                      <a:pt x="480" y="403"/>
                      <a:pt x="480" y="403"/>
                    </a:cubicBezTo>
                    <a:cubicBezTo>
                      <a:pt x="440" y="306"/>
                      <a:pt x="440" y="306"/>
                      <a:pt x="440" y="306"/>
                    </a:cubicBezTo>
                    <a:cubicBezTo>
                      <a:pt x="442" y="298"/>
                      <a:pt x="442" y="298"/>
                      <a:pt x="442" y="298"/>
                    </a:cubicBezTo>
                    <a:cubicBezTo>
                      <a:pt x="459" y="249"/>
                      <a:pt x="453" y="194"/>
                      <a:pt x="428" y="149"/>
                    </a:cubicBezTo>
                    <a:cubicBezTo>
                      <a:pt x="404" y="105"/>
                      <a:pt x="364" y="73"/>
                      <a:pt x="316" y="60"/>
                    </a:cubicBezTo>
                    <a:cubicBezTo>
                      <a:pt x="268" y="46"/>
                      <a:pt x="217" y="52"/>
                      <a:pt x="174" y="76"/>
                    </a:cubicBezTo>
                    <a:cubicBezTo>
                      <a:pt x="84" y="127"/>
                      <a:pt x="51" y="241"/>
                      <a:pt x="102" y="331"/>
                    </a:cubicBezTo>
                    <a:cubicBezTo>
                      <a:pt x="62" y="353"/>
                      <a:pt x="62" y="353"/>
                      <a:pt x="62" y="353"/>
                    </a:cubicBezTo>
                    <a:cubicBezTo>
                      <a:pt x="0" y="241"/>
                      <a:pt x="40" y="99"/>
                      <a:pt x="152" y="37"/>
                    </a:cubicBezTo>
                    <a:cubicBezTo>
                      <a:pt x="206" y="7"/>
                      <a:pt x="269" y="0"/>
                      <a:pt x="328" y="16"/>
                    </a:cubicBezTo>
                    <a:cubicBezTo>
                      <a:pt x="388" y="33"/>
                      <a:pt x="437" y="73"/>
                      <a:pt x="467" y="127"/>
                    </a:cubicBezTo>
                    <a:cubicBezTo>
                      <a:pt x="498" y="181"/>
                      <a:pt x="505" y="245"/>
                      <a:pt x="488" y="304"/>
                    </a:cubicBezTo>
                    <a:cubicBezTo>
                      <a:pt x="549" y="453"/>
                      <a:pt x="549" y="453"/>
                      <a:pt x="549" y="453"/>
                    </a:cubicBezTo>
                    <a:cubicBezTo>
                      <a:pt x="378" y="442"/>
                      <a:pt x="378" y="442"/>
                      <a:pt x="378" y="442"/>
                    </a:cubicBezTo>
                    <a:cubicBezTo>
                      <a:pt x="378" y="442"/>
                      <a:pt x="378" y="442"/>
                      <a:pt x="378" y="442"/>
                    </a:cubicBezTo>
                    <a:cubicBezTo>
                      <a:pt x="352" y="457"/>
                      <a:pt x="324" y="466"/>
                      <a:pt x="295" y="4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3" name="Freeform 94"/>
              <p:cNvSpPr>
                <a:spLocks noEditPoints="1"/>
              </p:cNvSpPr>
              <p:nvPr/>
            </p:nvSpPr>
            <p:spPr bwMode="auto">
              <a:xfrm>
                <a:off x="5430313" y="1394239"/>
                <a:ext cx="680542" cy="565234"/>
              </a:xfrm>
              <a:custGeom>
                <a:avLst/>
                <a:gdLst>
                  <a:gd name="T0" fmla="*/ 325 w 557"/>
                  <a:gd name="T1" fmla="*/ 464 h 464"/>
                  <a:gd name="T2" fmla="*/ 93 w 557"/>
                  <a:gd name="T3" fmla="*/ 232 h 464"/>
                  <a:gd name="T4" fmla="*/ 93 w 557"/>
                  <a:gd name="T5" fmla="*/ 232 h 464"/>
                  <a:gd name="T6" fmla="*/ 0 w 557"/>
                  <a:gd name="T7" fmla="*/ 88 h 464"/>
                  <a:gd name="T8" fmla="*/ 160 w 557"/>
                  <a:gd name="T9" fmla="*/ 69 h 464"/>
                  <a:gd name="T10" fmla="*/ 325 w 557"/>
                  <a:gd name="T11" fmla="*/ 0 h 464"/>
                  <a:gd name="T12" fmla="*/ 557 w 557"/>
                  <a:gd name="T13" fmla="*/ 232 h 464"/>
                  <a:gd name="T14" fmla="*/ 325 w 557"/>
                  <a:gd name="T15" fmla="*/ 464 h 464"/>
                  <a:gd name="T16" fmla="*/ 77 w 557"/>
                  <a:gd name="T17" fmla="*/ 124 h 464"/>
                  <a:gd name="T18" fmla="*/ 138 w 557"/>
                  <a:gd name="T19" fmla="*/ 219 h 464"/>
                  <a:gd name="T20" fmla="*/ 138 w 557"/>
                  <a:gd name="T21" fmla="*/ 226 h 464"/>
                  <a:gd name="T22" fmla="*/ 138 w 557"/>
                  <a:gd name="T23" fmla="*/ 232 h 464"/>
                  <a:gd name="T24" fmla="*/ 325 w 557"/>
                  <a:gd name="T25" fmla="*/ 419 h 464"/>
                  <a:gd name="T26" fmla="*/ 512 w 557"/>
                  <a:gd name="T27" fmla="*/ 232 h 464"/>
                  <a:gd name="T28" fmla="*/ 325 w 557"/>
                  <a:gd name="T29" fmla="*/ 45 h 464"/>
                  <a:gd name="T30" fmla="*/ 187 w 557"/>
                  <a:gd name="T31" fmla="*/ 106 h 464"/>
                  <a:gd name="T32" fmla="*/ 181 w 557"/>
                  <a:gd name="T33" fmla="*/ 112 h 464"/>
                  <a:gd name="T34" fmla="*/ 77 w 557"/>
                  <a:gd name="T35" fmla="*/ 12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57" h="464">
                    <a:moveTo>
                      <a:pt x="325" y="464"/>
                    </a:moveTo>
                    <a:cubicBezTo>
                      <a:pt x="197" y="464"/>
                      <a:pt x="93" y="360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0" y="69"/>
                      <a:pt x="160" y="69"/>
                      <a:pt x="160" y="69"/>
                    </a:cubicBezTo>
                    <a:cubicBezTo>
                      <a:pt x="203" y="25"/>
                      <a:pt x="263" y="0"/>
                      <a:pt x="325" y="0"/>
                    </a:cubicBezTo>
                    <a:cubicBezTo>
                      <a:pt x="453" y="0"/>
                      <a:pt x="557" y="104"/>
                      <a:pt x="557" y="232"/>
                    </a:cubicBezTo>
                    <a:cubicBezTo>
                      <a:pt x="557" y="360"/>
                      <a:pt x="453" y="464"/>
                      <a:pt x="325" y="464"/>
                    </a:cubicBezTo>
                    <a:close/>
                    <a:moveTo>
                      <a:pt x="77" y="124"/>
                    </a:moveTo>
                    <a:cubicBezTo>
                      <a:pt x="138" y="219"/>
                      <a:pt x="138" y="219"/>
                      <a:pt x="138" y="219"/>
                    </a:cubicBezTo>
                    <a:cubicBezTo>
                      <a:pt x="138" y="226"/>
                      <a:pt x="138" y="226"/>
                      <a:pt x="138" y="226"/>
                    </a:cubicBezTo>
                    <a:cubicBezTo>
                      <a:pt x="138" y="228"/>
                      <a:pt x="138" y="230"/>
                      <a:pt x="138" y="232"/>
                    </a:cubicBezTo>
                    <a:cubicBezTo>
                      <a:pt x="138" y="335"/>
                      <a:pt x="222" y="419"/>
                      <a:pt x="325" y="419"/>
                    </a:cubicBezTo>
                    <a:cubicBezTo>
                      <a:pt x="428" y="419"/>
                      <a:pt x="512" y="335"/>
                      <a:pt x="512" y="232"/>
                    </a:cubicBezTo>
                    <a:cubicBezTo>
                      <a:pt x="512" y="129"/>
                      <a:pt x="428" y="45"/>
                      <a:pt x="325" y="45"/>
                    </a:cubicBezTo>
                    <a:cubicBezTo>
                      <a:pt x="273" y="45"/>
                      <a:pt x="222" y="67"/>
                      <a:pt x="187" y="106"/>
                    </a:cubicBezTo>
                    <a:cubicBezTo>
                      <a:pt x="181" y="112"/>
                      <a:pt x="181" y="112"/>
                      <a:pt x="181" y="112"/>
                    </a:cubicBezTo>
                    <a:lnTo>
                      <a:pt x="77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4" name="Oval 95"/>
              <p:cNvSpPr>
                <a:spLocks noChangeArrowheads="1"/>
              </p:cNvSpPr>
              <p:nvPr/>
            </p:nvSpPr>
            <p:spPr bwMode="auto">
              <a:xfrm>
                <a:off x="5924328" y="1281192"/>
                <a:ext cx="6443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5" name="Oval 96"/>
              <p:cNvSpPr>
                <a:spLocks noChangeArrowheads="1"/>
              </p:cNvSpPr>
              <p:nvPr/>
            </p:nvSpPr>
            <p:spPr bwMode="auto">
              <a:xfrm>
                <a:off x="6010243" y="1281192"/>
                <a:ext cx="6556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6" name="Oval 97"/>
              <p:cNvSpPr>
                <a:spLocks noChangeArrowheads="1"/>
              </p:cNvSpPr>
              <p:nvPr/>
            </p:nvSpPr>
            <p:spPr bwMode="auto">
              <a:xfrm>
                <a:off x="6097289" y="1281192"/>
                <a:ext cx="64437" cy="6443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7" name="Freeform 98"/>
              <p:cNvSpPr>
                <a:spLocks/>
              </p:cNvSpPr>
              <p:nvPr/>
            </p:nvSpPr>
            <p:spPr bwMode="auto">
              <a:xfrm>
                <a:off x="5743453" y="1562678"/>
                <a:ext cx="54262" cy="229485"/>
              </a:xfrm>
              <a:custGeom>
                <a:avLst/>
                <a:gdLst>
                  <a:gd name="T0" fmla="*/ 10 w 45"/>
                  <a:gd name="T1" fmla="*/ 188 h 188"/>
                  <a:gd name="T2" fmla="*/ 9 w 45"/>
                  <a:gd name="T3" fmla="*/ 188 h 188"/>
                  <a:gd name="T4" fmla="*/ 1 w 45"/>
                  <a:gd name="T5" fmla="*/ 177 h 188"/>
                  <a:gd name="T6" fmla="*/ 26 w 45"/>
                  <a:gd name="T7" fmla="*/ 9 h 188"/>
                  <a:gd name="T8" fmla="*/ 36 w 45"/>
                  <a:gd name="T9" fmla="*/ 1 h 188"/>
                  <a:gd name="T10" fmla="*/ 44 w 45"/>
                  <a:gd name="T11" fmla="*/ 12 h 188"/>
                  <a:gd name="T12" fmla="*/ 20 w 45"/>
                  <a:gd name="T13" fmla="*/ 180 h 188"/>
                  <a:gd name="T14" fmla="*/ 10 w 4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88">
                    <a:moveTo>
                      <a:pt x="10" y="188"/>
                    </a:moveTo>
                    <a:cubicBezTo>
                      <a:pt x="10" y="188"/>
                      <a:pt x="9" y="188"/>
                      <a:pt x="9" y="188"/>
                    </a:cubicBezTo>
                    <a:cubicBezTo>
                      <a:pt x="4" y="187"/>
                      <a:pt x="0" y="182"/>
                      <a:pt x="1" y="17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4"/>
                      <a:pt x="31" y="0"/>
                      <a:pt x="36" y="1"/>
                    </a:cubicBezTo>
                    <a:cubicBezTo>
                      <a:pt x="42" y="2"/>
                      <a:pt x="45" y="6"/>
                      <a:pt x="44" y="12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19" y="185"/>
                      <a:pt x="15" y="188"/>
                      <a:pt x="10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8" name="Freeform 99"/>
              <p:cNvSpPr>
                <a:spLocks/>
              </p:cNvSpPr>
              <p:nvPr/>
            </p:nvSpPr>
            <p:spPr bwMode="auto">
              <a:xfrm>
                <a:off x="5836151" y="1562678"/>
                <a:ext cx="54262" cy="229485"/>
              </a:xfrm>
              <a:custGeom>
                <a:avLst/>
                <a:gdLst>
                  <a:gd name="T0" fmla="*/ 10 w 45"/>
                  <a:gd name="T1" fmla="*/ 188 h 188"/>
                  <a:gd name="T2" fmla="*/ 8 w 45"/>
                  <a:gd name="T3" fmla="*/ 188 h 188"/>
                  <a:gd name="T4" fmla="*/ 0 w 45"/>
                  <a:gd name="T5" fmla="*/ 177 h 188"/>
                  <a:gd name="T6" fmla="*/ 25 w 45"/>
                  <a:gd name="T7" fmla="*/ 9 h 188"/>
                  <a:gd name="T8" fmla="*/ 36 w 45"/>
                  <a:gd name="T9" fmla="*/ 1 h 188"/>
                  <a:gd name="T10" fmla="*/ 44 w 45"/>
                  <a:gd name="T11" fmla="*/ 12 h 188"/>
                  <a:gd name="T12" fmla="*/ 19 w 45"/>
                  <a:gd name="T13" fmla="*/ 180 h 188"/>
                  <a:gd name="T14" fmla="*/ 10 w 45"/>
                  <a:gd name="T15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188">
                    <a:moveTo>
                      <a:pt x="10" y="188"/>
                    </a:moveTo>
                    <a:cubicBezTo>
                      <a:pt x="9" y="188"/>
                      <a:pt x="9" y="188"/>
                      <a:pt x="8" y="188"/>
                    </a:cubicBezTo>
                    <a:cubicBezTo>
                      <a:pt x="3" y="187"/>
                      <a:pt x="0" y="182"/>
                      <a:pt x="0" y="177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4"/>
                      <a:pt x="31" y="0"/>
                      <a:pt x="36" y="1"/>
                    </a:cubicBezTo>
                    <a:cubicBezTo>
                      <a:pt x="41" y="2"/>
                      <a:pt x="45" y="6"/>
                      <a:pt x="44" y="12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19" y="185"/>
                      <a:pt x="14" y="188"/>
                      <a:pt x="10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39" name="Freeform 100"/>
              <p:cNvSpPr>
                <a:spLocks/>
              </p:cNvSpPr>
              <p:nvPr/>
            </p:nvSpPr>
            <p:spPr bwMode="auto">
              <a:xfrm>
                <a:off x="5706147" y="1619202"/>
                <a:ext cx="230616" cy="22609"/>
              </a:xfrm>
              <a:custGeom>
                <a:avLst/>
                <a:gdLst>
                  <a:gd name="T0" fmla="*/ 180 w 189"/>
                  <a:gd name="T1" fmla="*/ 19 h 19"/>
                  <a:gd name="T2" fmla="*/ 9 w 189"/>
                  <a:gd name="T3" fmla="*/ 19 h 19"/>
                  <a:gd name="T4" fmla="*/ 0 w 189"/>
                  <a:gd name="T5" fmla="*/ 10 h 19"/>
                  <a:gd name="T6" fmla="*/ 9 w 189"/>
                  <a:gd name="T7" fmla="*/ 0 h 19"/>
                  <a:gd name="T8" fmla="*/ 180 w 189"/>
                  <a:gd name="T9" fmla="*/ 0 h 19"/>
                  <a:gd name="T10" fmla="*/ 189 w 189"/>
                  <a:gd name="T11" fmla="*/ 10 h 19"/>
                  <a:gd name="T12" fmla="*/ 180 w 18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9" h="19">
                    <a:moveTo>
                      <a:pt x="18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89" y="4"/>
                      <a:pt x="189" y="10"/>
                    </a:cubicBezTo>
                    <a:cubicBezTo>
                      <a:pt x="189" y="15"/>
                      <a:pt x="185" y="19"/>
                      <a:pt x="18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40" name="Freeform 101"/>
              <p:cNvSpPr>
                <a:spLocks/>
              </p:cNvSpPr>
              <p:nvPr/>
            </p:nvSpPr>
            <p:spPr bwMode="auto">
              <a:xfrm>
                <a:off x="5697104" y="1713031"/>
                <a:ext cx="231746" cy="22609"/>
              </a:xfrm>
              <a:custGeom>
                <a:avLst/>
                <a:gdLst>
                  <a:gd name="T0" fmla="*/ 180 w 190"/>
                  <a:gd name="T1" fmla="*/ 19 h 19"/>
                  <a:gd name="T2" fmla="*/ 10 w 190"/>
                  <a:gd name="T3" fmla="*/ 19 h 19"/>
                  <a:gd name="T4" fmla="*/ 0 w 190"/>
                  <a:gd name="T5" fmla="*/ 10 h 19"/>
                  <a:gd name="T6" fmla="*/ 10 w 190"/>
                  <a:gd name="T7" fmla="*/ 0 h 19"/>
                  <a:gd name="T8" fmla="*/ 180 w 190"/>
                  <a:gd name="T9" fmla="*/ 0 h 19"/>
                  <a:gd name="T10" fmla="*/ 190 w 190"/>
                  <a:gd name="T11" fmla="*/ 10 h 19"/>
                  <a:gd name="T12" fmla="*/ 180 w 190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9">
                    <a:moveTo>
                      <a:pt x="180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5" y="19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5" y="0"/>
                      <a:pt x="190" y="4"/>
                      <a:pt x="190" y="10"/>
                    </a:cubicBezTo>
                    <a:cubicBezTo>
                      <a:pt x="190" y="15"/>
                      <a:pt x="185" y="19"/>
                      <a:pt x="18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1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b="0" i="0" u="none" strike="noStrike" kern="0" cap="none" spc="0" normalizeH="0" baseline="0" noProof="0">
                  <a:ln>
                    <a:noFill/>
                  </a:ln>
                  <a:solidFill>
                    <a:srgbClr val="2D0C4B"/>
                  </a:solidFill>
                  <a:effectLst/>
                  <a:uLnTx/>
                  <a:uFillTx/>
                  <a:latin typeface="Gill Sans MT Condensed" panose="020B0506020104020203" pitchFamily="34" charset="0"/>
                </a:endParaRPr>
              </a:p>
            </p:txBody>
          </p:sp>
        </p:grpSp>
      </p:grpSp>
      <p:grpSp>
        <p:nvGrpSpPr>
          <p:cNvPr id="2058" name="Group 2057"/>
          <p:cNvGrpSpPr/>
          <p:nvPr/>
        </p:nvGrpSpPr>
        <p:grpSpPr>
          <a:xfrm>
            <a:off x="198297" y="3845751"/>
            <a:ext cx="2787432" cy="1925380"/>
            <a:chOff x="620942" y="4117173"/>
            <a:chExt cx="2787432" cy="1925380"/>
          </a:xfrm>
        </p:grpSpPr>
        <p:grpSp>
          <p:nvGrpSpPr>
            <p:cNvPr id="43" name="Group 42"/>
            <p:cNvGrpSpPr/>
            <p:nvPr/>
          </p:nvGrpSpPr>
          <p:grpSpPr>
            <a:xfrm>
              <a:off x="620942" y="4117173"/>
              <a:ext cx="2787432" cy="1925380"/>
              <a:chOff x="2622605" y="1472976"/>
              <a:chExt cx="2787432" cy="192538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2622605" y="2875136"/>
                <a:ext cx="14339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1400" dirty="0">
                    <a:latin typeface="Gill Sans MT Condensed" panose="020B0506020104020203" pitchFamily="34" charset="0"/>
                  </a:rPr>
                  <a:t>«Mi preoccupo</a:t>
                </a:r>
              </a:p>
              <a:p>
                <a:pPr algn="ctr"/>
                <a:r>
                  <a:rPr lang="it-IT" sz="1400" dirty="0">
                    <a:latin typeface="Gill Sans MT Condensed" panose="020B0506020104020203" pitchFamily="34" charset="0"/>
                  </a:rPr>
                  <a:t>molto di me stesso»</a:t>
                </a:r>
                <a:endParaRPr lang="en-GB" sz="1400" dirty="0">
                  <a:latin typeface="Gill Sans MT Condensed" panose="020B0506020104020203" pitchFamily="34" charset="0"/>
                </a:endParaRPr>
              </a:p>
            </p:txBody>
          </p:sp>
          <p:sp>
            <p:nvSpPr>
              <p:cNvPr id="64" name="Segnaposto contenuto 2"/>
              <p:cNvSpPr txBox="1">
                <a:spLocks/>
              </p:cNvSpPr>
              <p:nvPr/>
            </p:nvSpPr>
            <p:spPr>
              <a:xfrm>
                <a:off x="2858076" y="1472976"/>
                <a:ext cx="2166044" cy="40722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4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600" b="0" i="0" kern="1200" spc="0">
                    <a:solidFill>
                      <a:schemeClr val="tx1"/>
                    </a:solidFill>
                    <a:latin typeface="Myriad Pro" panose="020B0503030403020204" pitchFamily="34" charset="0"/>
                    <a:ea typeface="Myriad Pro" panose="020B0503030403020204" pitchFamily="34" charset="0"/>
                    <a:cs typeface="Myriad Pro" panose="020B0503030403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/>
                  <a:buNone/>
                </a:pPr>
                <a:r>
                  <a:rPr lang="it-IT" sz="2800" dirty="0">
                    <a:solidFill>
                      <a:schemeClr val="bg1"/>
                    </a:solidFill>
                    <a:latin typeface="Gill Sans MT Condensed" panose="020B0506020104020203" pitchFamily="34" charset="0"/>
                  </a:rPr>
                  <a:t>SELF-CENTERED</a:t>
                </a: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4107721" y="2057444"/>
                <a:ext cx="1302316" cy="976159"/>
                <a:chOff x="10738369" y="3571163"/>
                <a:chExt cx="832204" cy="976159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10890055" y="3571163"/>
                  <a:ext cx="51135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it-IT" sz="3600" b="1" dirty="0">
                      <a:latin typeface="Gill Sans MT Condensed" panose="020B0506020104020203" pitchFamily="34" charset="0"/>
                    </a:rPr>
                    <a:t>57</a:t>
                  </a:r>
                  <a:r>
                    <a:rPr lang="it-IT" sz="3600" b="1" dirty="0">
                      <a:solidFill>
                        <a:schemeClr val="tx2"/>
                      </a:solidFill>
                      <a:latin typeface="Gill Sans MT Condensed" panose="020B0506020104020203" pitchFamily="34" charset="0"/>
                    </a:rPr>
                    <a:t>%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738369" y="4085657"/>
                  <a:ext cx="832204" cy="461665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it-IT" b="1" dirty="0" err="1">
                      <a:latin typeface="Gill Sans MT Condensed" panose="020B0506020104020203" pitchFamily="34" charset="0"/>
                    </a:rPr>
                    <a:t>Aff</a:t>
                  </a:r>
                  <a:r>
                    <a:rPr lang="it-IT" b="1" dirty="0">
                      <a:latin typeface="Gill Sans MT Condensed" panose="020B0506020104020203" pitchFamily="34" charset="0"/>
                    </a:rPr>
                    <a:t>. </a:t>
                  </a:r>
                  <a:r>
                    <a:rPr lang="it-IT" sz="2400" b="1" dirty="0">
                      <a:latin typeface="Gill Sans MT Condensed" panose="020B0506020104020203" pitchFamily="34" charset="0"/>
                    </a:rPr>
                    <a:t>130</a:t>
                  </a:r>
                  <a:endParaRPr lang="it-IT" b="1" dirty="0">
                    <a:latin typeface="Gill Sans MT Condensed" panose="020B0506020104020203" pitchFamily="34" charset="0"/>
                  </a:endParaRPr>
                </a:p>
              </p:txBody>
            </p:sp>
          </p:grpSp>
        </p:grpSp>
        <p:pic>
          <p:nvPicPr>
            <p:cNvPr id="2057" name="Picture 205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921" y="4658795"/>
              <a:ext cx="876954" cy="8258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838113" y="904432"/>
            <a:ext cx="3001357" cy="4216678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3127861" y="3845751"/>
            <a:ext cx="2787432" cy="2140824"/>
            <a:chOff x="2622605" y="1472976"/>
            <a:chExt cx="2787432" cy="2140824"/>
          </a:xfrm>
        </p:grpSpPr>
        <p:sp>
          <p:nvSpPr>
            <p:cNvPr id="109" name="Rectangle 108"/>
            <p:cNvSpPr/>
            <p:nvPr/>
          </p:nvSpPr>
          <p:spPr>
            <a:xfrm>
              <a:off x="2622605" y="2875136"/>
              <a:ext cx="143399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>
                  <a:latin typeface="Gill Sans MT Condensed" panose="020B0506020104020203" pitchFamily="34" charset="0"/>
                </a:rPr>
                <a:t>«Mi piace passare il mio tempo libero fuori casa»</a:t>
              </a:r>
              <a:endParaRPr lang="en-GB" sz="1400" dirty="0">
                <a:latin typeface="Gill Sans MT Condensed" panose="020B0506020104020203" pitchFamily="34" charset="0"/>
              </a:endParaRPr>
            </a:p>
          </p:txBody>
        </p:sp>
        <p:sp>
          <p:nvSpPr>
            <p:cNvPr id="110" name="Segnaposto contenuto 2"/>
            <p:cNvSpPr txBox="1">
              <a:spLocks/>
            </p:cNvSpPr>
            <p:nvPr/>
          </p:nvSpPr>
          <p:spPr>
            <a:xfrm>
              <a:off x="2858076" y="1472976"/>
              <a:ext cx="2166044" cy="40722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4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600" b="0" i="0" kern="1200" spc="0">
                  <a:solidFill>
                    <a:schemeClr val="tx1"/>
                  </a:solidFill>
                  <a:latin typeface="Myriad Pro" panose="020B0503030403020204" pitchFamily="34" charset="0"/>
                  <a:ea typeface="Myriad Pro" panose="020B0503030403020204" pitchFamily="34" charset="0"/>
                  <a:cs typeface="Myriad Pro" panose="020B05030304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/>
                <a:buNone/>
              </a:pPr>
              <a:r>
                <a:rPr lang="it-IT" sz="2800" dirty="0">
                  <a:solidFill>
                    <a:schemeClr val="bg1"/>
                  </a:solidFill>
                  <a:latin typeface="Gill Sans MT Condensed" panose="020B0506020104020203" pitchFamily="34" charset="0"/>
                </a:rPr>
                <a:t>OOH LIFESTYLE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107721" y="2057444"/>
              <a:ext cx="1302316" cy="976159"/>
              <a:chOff x="10738369" y="3571163"/>
              <a:chExt cx="832204" cy="97615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10890055" y="3571163"/>
                <a:ext cx="5113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3600" b="1" dirty="0">
                    <a:latin typeface="Gill Sans MT Condensed" panose="020B0506020104020203" pitchFamily="34" charset="0"/>
                  </a:rPr>
                  <a:t>55</a:t>
                </a:r>
                <a:r>
                  <a:rPr lang="it-IT" sz="3600" b="1" dirty="0">
                    <a:solidFill>
                      <a:schemeClr val="tx2"/>
                    </a:solidFill>
                    <a:latin typeface="Gill Sans MT Condensed" panose="020B0506020104020203" pitchFamily="34" charset="0"/>
                  </a:rPr>
                  <a:t>%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738369" y="4085657"/>
                <a:ext cx="83220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it-IT" b="1" dirty="0" err="1">
                    <a:latin typeface="Gill Sans MT Condensed" panose="020B0506020104020203" pitchFamily="34" charset="0"/>
                  </a:rPr>
                  <a:t>Aff</a:t>
                </a:r>
                <a:r>
                  <a:rPr lang="it-IT" b="1" dirty="0">
                    <a:latin typeface="Gill Sans MT Condensed" panose="020B0506020104020203" pitchFamily="34" charset="0"/>
                  </a:rPr>
                  <a:t>. </a:t>
                </a:r>
                <a:r>
                  <a:rPr lang="it-IT" sz="2400" b="1" dirty="0">
                    <a:latin typeface="Gill Sans MT Condensed" panose="020B0506020104020203" pitchFamily="34" charset="0"/>
                  </a:rPr>
                  <a:t>145</a:t>
                </a:r>
                <a:endParaRPr lang="it-IT" b="1" dirty="0">
                  <a:latin typeface="Gill Sans MT Condensed" panose="020B0506020104020203" pitchFamily="34" charset="0"/>
                </a:endParaRPr>
              </a:p>
            </p:txBody>
          </p:sp>
        </p:grpSp>
      </p:grpSp>
      <p:pic>
        <p:nvPicPr>
          <p:cNvPr id="2060" name="Picture 6" descr="Risultati immagini per PARTY icon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7430" y="4338750"/>
            <a:ext cx="923116" cy="9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Straight Connector 115"/>
          <p:cNvCxnSpPr/>
          <p:nvPr/>
        </p:nvCxnSpPr>
        <p:spPr>
          <a:xfrm>
            <a:off x="5818323" y="1626054"/>
            <a:ext cx="0" cy="4428000"/>
          </a:xfrm>
          <a:prstGeom prst="line">
            <a:avLst/>
          </a:prstGeom>
          <a:ln>
            <a:solidFill>
              <a:schemeClr val="accent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/>
          <p:cNvSpPr/>
          <p:nvPr/>
        </p:nvSpPr>
        <p:spPr>
          <a:xfrm>
            <a:off x="6255756" y="1419266"/>
            <a:ext cx="1718479" cy="2833705"/>
          </a:xfrm>
          <a:prstGeom prst="rect">
            <a:avLst/>
          </a:prstGeom>
          <a:noFill/>
          <a:ln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" panose="020B0502020104020203" pitchFamily="34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>
            <a:off x="7315719" y="4111301"/>
            <a:ext cx="1404000" cy="1512000"/>
          </a:xfrm>
          <a:prstGeom prst="bentConnector3">
            <a:avLst>
              <a:gd name="adj1" fmla="val -639"/>
            </a:avLst>
          </a:prstGeom>
          <a:ln w="28575">
            <a:solidFill>
              <a:srgbClr val="0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Chart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296875"/>
              </p:ext>
            </p:extLst>
          </p:nvPr>
        </p:nvGraphicFramePr>
        <p:xfrm>
          <a:off x="8674930" y="4606279"/>
          <a:ext cx="3358842" cy="1774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9" name="Rectangle 68"/>
          <p:cNvSpPr/>
          <p:nvPr/>
        </p:nvSpPr>
        <p:spPr>
          <a:xfrm>
            <a:off x="8789419" y="4802854"/>
            <a:ext cx="3113022" cy="155479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Gill Sans MT" panose="020B0502020104020203" pitchFamily="34" charset="0"/>
            </a:endParaRPr>
          </a:p>
        </p:txBody>
      </p:sp>
      <p:sp>
        <p:nvSpPr>
          <p:cNvPr id="70" name="Segnaposto contenuto 2"/>
          <p:cNvSpPr txBox="1">
            <a:spLocks/>
          </p:cNvSpPr>
          <p:nvPr/>
        </p:nvSpPr>
        <p:spPr>
          <a:xfrm>
            <a:off x="9741538" y="4635200"/>
            <a:ext cx="1225625" cy="33843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panose="020B0503030403020204" pitchFamily="34" charset="0"/>
                <a:ea typeface="Myriad Pro" panose="020B0503030403020204" pitchFamily="34" charset="0"/>
                <a:cs typeface="Myriad Pro" panose="020B0503030403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it-IT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FB-IG</a:t>
            </a:r>
          </a:p>
        </p:txBody>
      </p:sp>
      <p:cxnSp>
        <p:nvCxnSpPr>
          <p:cNvPr id="2053" name="Straight Arrow Connector 2052"/>
          <p:cNvCxnSpPr/>
          <p:nvPr/>
        </p:nvCxnSpPr>
        <p:spPr>
          <a:xfrm flipV="1">
            <a:off x="6099890" y="1389006"/>
            <a:ext cx="0" cy="2173704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Rectangle 2053"/>
          <p:cNvSpPr/>
          <p:nvPr/>
        </p:nvSpPr>
        <p:spPr>
          <a:xfrm rot="16200000">
            <a:off x="5602078" y="2314872"/>
            <a:ext cx="100080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AFF. IDX</a:t>
            </a:r>
            <a:endParaRPr lang="en-GB" sz="12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2055" name="Rectangle 2054"/>
          <p:cNvSpPr/>
          <p:nvPr/>
        </p:nvSpPr>
        <p:spPr>
          <a:xfrm>
            <a:off x="6229998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59,2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646444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74,0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062890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75,0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79336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66,7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895782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15,4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312228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12,2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728674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30,2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145120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29,5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561566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80,0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978015" y="3297787"/>
            <a:ext cx="47961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27,0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0341478" y="3353454"/>
            <a:ext cx="808743" cy="209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solidFill>
                  <a:schemeClr val="tx1"/>
                </a:solidFill>
                <a:latin typeface="Gill Sans MT" panose="020B0502020104020203" pitchFamily="34" charset="0"/>
              </a:rPr>
              <a:t>% PEN.</a:t>
            </a:r>
            <a:endParaRPr lang="en-GB" sz="12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447055" y="6218755"/>
            <a:ext cx="4114800" cy="365125"/>
          </a:xfrm>
        </p:spPr>
        <p:txBody>
          <a:bodyPr/>
          <a:lstStyle/>
          <a:p>
            <a:pPr algn="l"/>
            <a:r>
              <a:rPr lang="it-IT" sz="1400" dirty="0">
                <a:latin typeface="Gill Sans MT Condensed" panose="020B0506020104020203" pitchFamily="34" charset="0"/>
              </a:rPr>
              <a:t>Source: </a:t>
            </a:r>
            <a:r>
              <a:rPr lang="it-IT" sz="1400">
                <a:latin typeface="Gill Sans MT Condensed" panose="020B0506020104020203" pitchFamily="34" charset="0"/>
              </a:rPr>
              <a:t>TSSP 2016.c</a:t>
            </a:r>
            <a:endParaRPr lang="it-IT" sz="1400" dirty="0">
              <a:latin typeface="Gill Sans MT Condensed" panose="020B0506020104020203" pitchFamily="34" charset="0"/>
            </a:endParaRPr>
          </a:p>
        </p:txBody>
      </p:sp>
      <p:sp>
        <p:nvSpPr>
          <p:cNvPr id="72" name="Footer Placeholder 14"/>
          <p:cNvSpPr txBox="1">
            <a:spLocks/>
          </p:cNvSpPr>
          <p:nvPr/>
        </p:nvSpPr>
        <p:spPr>
          <a:xfrm>
            <a:off x="5941493" y="6005694"/>
            <a:ext cx="2835958" cy="626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000" dirty="0">
                <a:latin typeface="Gill Sans MT Condensed" panose="020B0506020104020203" pitchFamily="34" charset="0"/>
              </a:rPr>
              <a:t>Reach </a:t>
            </a:r>
            <a:r>
              <a:rPr lang="it-IT" sz="1000" dirty="0" err="1">
                <a:latin typeface="Gill Sans MT Condensed" panose="020B0506020104020203" pitchFamily="34" charset="0"/>
              </a:rPr>
              <a:t>Daily</a:t>
            </a:r>
            <a:r>
              <a:rPr lang="it-IT" sz="1000" dirty="0">
                <a:latin typeface="Gill Sans MT Condensed" panose="020B0506020104020203" pitchFamily="34" charset="0"/>
              </a:rPr>
              <a:t>: Web, </a:t>
            </a:r>
            <a:r>
              <a:rPr lang="it-IT" sz="1000" dirty="0" smtClean="0">
                <a:latin typeface="Gill Sans MT Condensed" panose="020B0506020104020203" pitchFamily="34" charset="0"/>
              </a:rPr>
              <a:t>Mobile, Quotidiani</a:t>
            </a:r>
            <a:r>
              <a:rPr lang="it-IT" sz="1000" dirty="0">
                <a:latin typeface="Gill Sans MT Condensed" panose="020B0506020104020203" pitchFamily="34" charset="0"/>
              </a:rPr>
              <a:t>, Radio, TV</a:t>
            </a:r>
            <a:br>
              <a:rPr lang="it-IT" sz="1000" dirty="0">
                <a:latin typeface="Gill Sans MT Condensed" panose="020B0506020104020203" pitchFamily="34" charset="0"/>
              </a:rPr>
            </a:br>
            <a:r>
              <a:rPr lang="it-IT" sz="1000" dirty="0">
                <a:latin typeface="Gill Sans MT Condensed" panose="020B0506020104020203" pitchFamily="34" charset="0"/>
              </a:rPr>
              <a:t>Reach </a:t>
            </a:r>
            <a:r>
              <a:rPr lang="it-IT" sz="1000" dirty="0" err="1">
                <a:latin typeface="Gill Sans MT Condensed" panose="020B0506020104020203" pitchFamily="34" charset="0"/>
              </a:rPr>
              <a:t>Weekly</a:t>
            </a:r>
            <a:r>
              <a:rPr lang="it-IT" sz="1000" dirty="0">
                <a:latin typeface="Gill Sans MT Condensed" panose="020B0506020104020203" pitchFamily="34" charset="0"/>
              </a:rPr>
              <a:t>: Settimanali, Social</a:t>
            </a:r>
            <a:br>
              <a:rPr lang="it-IT" sz="1000" dirty="0">
                <a:latin typeface="Gill Sans MT Condensed" panose="020B0506020104020203" pitchFamily="34" charset="0"/>
              </a:rPr>
            </a:br>
            <a:r>
              <a:rPr lang="it-IT" sz="1000" dirty="0">
                <a:latin typeface="Gill Sans MT Condensed" panose="020B0506020104020203" pitchFamily="34" charset="0"/>
              </a:rPr>
              <a:t>Reach </a:t>
            </a:r>
            <a:r>
              <a:rPr lang="it-IT" sz="1000" dirty="0" err="1">
                <a:latin typeface="Gill Sans MT Condensed" panose="020B0506020104020203" pitchFamily="34" charset="0"/>
              </a:rPr>
              <a:t>Monthly</a:t>
            </a:r>
            <a:r>
              <a:rPr lang="it-IT" sz="1000" dirty="0">
                <a:latin typeface="Gill Sans MT Condensed" panose="020B0506020104020203" pitchFamily="34" charset="0"/>
              </a:rPr>
              <a:t>: Mensili, OOH, Cinema</a:t>
            </a:r>
          </a:p>
        </p:txBody>
      </p:sp>
    </p:spTree>
    <p:extLst>
      <p:ext uri="{BB962C8B-B14F-4D97-AF65-F5344CB8AC3E}">
        <p14:creationId xmlns:p14="http://schemas.microsoft.com/office/powerpoint/2010/main" val="14055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216" cy="6924782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0" y="0"/>
            <a:ext cx="12192000" cy="69247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31115"/>
            <a:ext cx="10515600" cy="1325563"/>
          </a:xfrm>
        </p:spPr>
        <p:txBody>
          <a:bodyPr/>
          <a:lstStyle/>
          <a:p>
            <a:r>
              <a:rPr lang="it-IT" dirty="0"/>
              <a:t>OBIETTIVI &amp; </a:t>
            </a:r>
            <a:r>
              <a:rPr lang="it-IT" dirty="0" err="1"/>
              <a:t>KPIs</a:t>
            </a:r>
            <a:endParaRPr lang="it-IT" dirty="0"/>
          </a:p>
        </p:txBody>
      </p:sp>
      <p:sp>
        <p:nvSpPr>
          <p:cNvPr id="19" name="Rectangle 18"/>
          <p:cNvSpPr/>
          <p:nvPr/>
        </p:nvSpPr>
        <p:spPr>
          <a:xfrm>
            <a:off x="5932509" y="1727236"/>
            <a:ext cx="759853" cy="662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1" dirty="0">
                <a:solidFill>
                  <a:schemeClr val="tx1"/>
                </a:solidFill>
                <a:latin typeface="Gill Sans MT Condensed" panose="020B0506020104020203" pitchFamily="34" charset="0"/>
              </a:rPr>
              <a:t>&amp;</a:t>
            </a:r>
            <a:endParaRPr lang="en-GB" sz="5400" b="1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55138" y="3382694"/>
            <a:ext cx="1846966" cy="1406404"/>
            <a:chOff x="5138702" y="3707993"/>
            <a:chExt cx="1846966" cy="1406404"/>
          </a:xfrm>
        </p:grpSpPr>
        <p:sp>
          <p:nvSpPr>
            <p:cNvPr id="7" name="CasellaDiTesto 6"/>
            <p:cNvSpPr txBox="1"/>
            <p:nvPr/>
          </p:nvSpPr>
          <p:spPr>
            <a:xfrm>
              <a:off x="5138702" y="4652732"/>
              <a:ext cx="1846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2400" b="1">
                  <a:latin typeface="Myriad Pro Cond" panose="020B0506030403020204" pitchFamily="34" charset="0"/>
                </a:defRPr>
              </a:lvl1pPr>
            </a:lstStyle>
            <a:p>
              <a:r>
                <a:rPr lang="it-IT" dirty="0">
                  <a:latin typeface="Gill Sans MT Condensed" panose="020B0506020104020203" pitchFamily="34" charset="0"/>
                </a:rPr>
                <a:t>AWARENESS</a:t>
              </a:r>
            </a:p>
          </p:txBody>
        </p:sp>
        <p:pic>
          <p:nvPicPr>
            <p:cNvPr id="3080" name="Picture 8" descr="Risultati immagini per AWARENESS icon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108" y="3707993"/>
              <a:ext cx="1028153" cy="1028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022090" y="1183632"/>
            <a:ext cx="2133600" cy="1431483"/>
            <a:chOff x="1407132" y="1692490"/>
            <a:chExt cx="2133600" cy="1431483"/>
          </a:xfrm>
        </p:grpSpPr>
        <p:sp>
          <p:nvSpPr>
            <p:cNvPr id="4" name="CasellaDiTesto 3"/>
            <p:cNvSpPr txBox="1"/>
            <p:nvPr/>
          </p:nvSpPr>
          <p:spPr>
            <a:xfrm>
              <a:off x="1407132" y="2292976"/>
              <a:ext cx="2133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Gill Sans MT Condensed" panose="020B0506020104020203" pitchFamily="34" charset="0"/>
                </a:rPr>
                <a:t>DIFENDERE I CLIENTI ACQUISITI</a:t>
              </a:r>
            </a:p>
          </p:txBody>
        </p:sp>
        <p:pic>
          <p:nvPicPr>
            <p:cNvPr id="3074" name="Picture 2" descr="Risultati immagini per SCUDO icon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8961" y="1692490"/>
              <a:ext cx="648000" cy="6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Straight Arrow Connector 26"/>
          <p:cNvCxnSpPr/>
          <p:nvPr/>
        </p:nvCxnSpPr>
        <p:spPr>
          <a:xfrm flipH="1">
            <a:off x="3282049" y="2615115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080392" y="2615115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809102" y="3561110"/>
            <a:ext cx="2059834" cy="1210645"/>
            <a:chOff x="1476315" y="3890873"/>
            <a:chExt cx="2059834" cy="1210645"/>
          </a:xfrm>
        </p:grpSpPr>
        <p:sp>
          <p:nvSpPr>
            <p:cNvPr id="6" name="CasellaDiTesto 5"/>
            <p:cNvSpPr txBox="1"/>
            <p:nvPr/>
          </p:nvSpPr>
          <p:spPr>
            <a:xfrm>
              <a:off x="1476315" y="4639853"/>
              <a:ext cx="2059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2400" b="1">
                  <a:latin typeface="Myriad Pro Cond" panose="020B0506030403020204" pitchFamily="34" charset="0"/>
                </a:defRPr>
              </a:lvl1pPr>
            </a:lstStyle>
            <a:p>
              <a:r>
                <a:rPr lang="it-IT" dirty="0">
                  <a:latin typeface="Gill Sans MT Condensed" panose="020B0506020104020203" pitchFamily="34" charset="0"/>
                </a:rPr>
                <a:t>POSIZIONAMENTO</a:t>
              </a:r>
            </a:p>
          </p:txBody>
        </p:sp>
        <p:pic>
          <p:nvPicPr>
            <p:cNvPr id="3078" name="Picture 6" descr="Immagine correlata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355" y="3890873"/>
              <a:ext cx="705754" cy="636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8" name="Straight Arrow Connector 37"/>
          <p:cNvCxnSpPr/>
          <p:nvPr/>
        </p:nvCxnSpPr>
        <p:spPr>
          <a:xfrm flipH="1" flipV="1">
            <a:off x="3282049" y="4996240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080392" y="4996240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01553" y="1183632"/>
            <a:ext cx="2133600" cy="1425991"/>
            <a:chOff x="6373851" y="1617455"/>
            <a:chExt cx="2133600" cy="1425991"/>
          </a:xfrm>
        </p:grpSpPr>
        <p:sp>
          <p:nvSpPr>
            <p:cNvPr id="16" name="CasellaDiTesto 3"/>
            <p:cNvSpPr txBox="1"/>
            <p:nvPr/>
          </p:nvSpPr>
          <p:spPr>
            <a:xfrm>
              <a:off x="6373851" y="2212449"/>
              <a:ext cx="2133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Gill Sans MT Condensed" panose="020B0506020104020203" pitchFamily="34" charset="0"/>
                </a:rPr>
                <a:t>ACQUISIRE NUOVI CLIENTI</a:t>
              </a:r>
            </a:p>
          </p:txBody>
        </p:sp>
        <p:pic>
          <p:nvPicPr>
            <p:cNvPr id="3076" name="Picture 4" descr="Risultati immagini per MEGAFONO icona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1360" y="1617455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H="1">
            <a:off x="7595298" y="2611329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93641" y="2611329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8813195" y="3382694"/>
            <a:ext cx="1569703" cy="1588391"/>
            <a:chOff x="8512250" y="3663516"/>
            <a:chExt cx="1569703" cy="1588391"/>
          </a:xfrm>
        </p:grpSpPr>
        <p:sp>
          <p:nvSpPr>
            <p:cNvPr id="8" name="CasellaDiTesto 7"/>
            <p:cNvSpPr txBox="1"/>
            <p:nvPr/>
          </p:nvSpPr>
          <p:spPr>
            <a:xfrm>
              <a:off x="8512250" y="4420910"/>
              <a:ext cx="1569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2400" b="1">
                  <a:latin typeface="Myriad Pro Cond" panose="020B0506030403020204" pitchFamily="34" charset="0"/>
                </a:defRPr>
              </a:lvl1pPr>
            </a:lstStyle>
            <a:p>
              <a:r>
                <a:rPr lang="it-IT" dirty="0">
                  <a:latin typeface="Gill Sans MT Condensed" panose="020B0506020104020203" pitchFamily="34" charset="0"/>
                </a:rPr>
                <a:t>LEADS ACQUISITION</a:t>
              </a:r>
            </a:p>
          </p:txBody>
        </p:sp>
        <p:pic>
          <p:nvPicPr>
            <p:cNvPr id="3082" name="Picture 10" descr="Risultati immagini per LEADS icon"/>
            <p:cNvPicPr>
              <a:picLocks noChangeAspect="1" noChangeArrowheads="1"/>
            </p:cNvPicPr>
            <p:nvPr/>
          </p:nvPicPr>
          <p:blipFill rotWithShape="1">
            <a:blip r:embed="rId7" cstate="screen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57" t="14280" r="15184" b="14509"/>
            <a:stretch/>
          </p:blipFill>
          <p:spPr bwMode="auto">
            <a:xfrm>
              <a:off x="8976574" y="3663516"/>
              <a:ext cx="641055" cy="65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Straight Arrow Connector 39"/>
          <p:cNvCxnSpPr/>
          <p:nvPr/>
        </p:nvCxnSpPr>
        <p:spPr>
          <a:xfrm flipH="1" flipV="1">
            <a:off x="7595298" y="4992454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93641" y="4992454"/>
            <a:ext cx="806841" cy="588396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Social2"/>
          <p:cNvGrpSpPr>
            <a:grpSpLocks noChangeAspect="1"/>
          </p:cNvGrpSpPr>
          <p:nvPr/>
        </p:nvGrpSpPr>
        <p:grpSpPr>
          <a:xfrm>
            <a:off x="8407141" y="5765545"/>
            <a:ext cx="437410" cy="430665"/>
            <a:chOff x="5430313" y="1021184"/>
            <a:chExt cx="952985" cy="938289"/>
          </a:xfrm>
          <a:solidFill>
            <a:schemeClr val="tx1"/>
          </a:solidFill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5712930" y="1021184"/>
              <a:ext cx="670368" cy="573148"/>
            </a:xfrm>
            <a:custGeom>
              <a:avLst/>
              <a:gdLst>
                <a:gd name="T0" fmla="*/ 295 w 549"/>
                <a:gd name="T1" fmla="*/ 470 h 470"/>
                <a:gd name="T2" fmla="*/ 289 w 549"/>
                <a:gd name="T3" fmla="*/ 425 h 470"/>
                <a:gd name="T4" fmla="*/ 356 w 549"/>
                <a:gd name="T5" fmla="*/ 403 h 470"/>
                <a:gd name="T6" fmla="*/ 361 w 549"/>
                <a:gd name="T7" fmla="*/ 400 h 470"/>
                <a:gd name="T8" fmla="*/ 368 w 549"/>
                <a:gd name="T9" fmla="*/ 396 h 470"/>
                <a:gd name="T10" fmla="*/ 480 w 549"/>
                <a:gd name="T11" fmla="*/ 403 h 470"/>
                <a:gd name="T12" fmla="*/ 440 w 549"/>
                <a:gd name="T13" fmla="*/ 306 h 470"/>
                <a:gd name="T14" fmla="*/ 442 w 549"/>
                <a:gd name="T15" fmla="*/ 298 h 470"/>
                <a:gd name="T16" fmla="*/ 428 w 549"/>
                <a:gd name="T17" fmla="*/ 149 h 470"/>
                <a:gd name="T18" fmla="*/ 316 w 549"/>
                <a:gd name="T19" fmla="*/ 60 h 470"/>
                <a:gd name="T20" fmla="*/ 174 w 549"/>
                <a:gd name="T21" fmla="*/ 76 h 470"/>
                <a:gd name="T22" fmla="*/ 102 w 549"/>
                <a:gd name="T23" fmla="*/ 331 h 470"/>
                <a:gd name="T24" fmla="*/ 62 w 549"/>
                <a:gd name="T25" fmla="*/ 353 h 470"/>
                <a:gd name="T26" fmla="*/ 152 w 549"/>
                <a:gd name="T27" fmla="*/ 37 h 470"/>
                <a:gd name="T28" fmla="*/ 328 w 549"/>
                <a:gd name="T29" fmla="*/ 16 h 470"/>
                <a:gd name="T30" fmla="*/ 467 w 549"/>
                <a:gd name="T31" fmla="*/ 127 h 470"/>
                <a:gd name="T32" fmla="*/ 488 w 549"/>
                <a:gd name="T33" fmla="*/ 304 h 470"/>
                <a:gd name="T34" fmla="*/ 549 w 549"/>
                <a:gd name="T35" fmla="*/ 453 h 470"/>
                <a:gd name="T36" fmla="*/ 378 w 549"/>
                <a:gd name="T37" fmla="*/ 442 h 470"/>
                <a:gd name="T38" fmla="*/ 378 w 549"/>
                <a:gd name="T39" fmla="*/ 442 h 470"/>
                <a:gd name="T40" fmla="*/ 295 w 549"/>
                <a:gd name="T41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9" h="470">
                  <a:moveTo>
                    <a:pt x="295" y="470"/>
                  </a:moveTo>
                  <a:cubicBezTo>
                    <a:pt x="289" y="425"/>
                    <a:pt x="289" y="425"/>
                    <a:pt x="289" y="425"/>
                  </a:cubicBezTo>
                  <a:cubicBezTo>
                    <a:pt x="313" y="422"/>
                    <a:pt x="335" y="415"/>
                    <a:pt x="356" y="403"/>
                  </a:cubicBezTo>
                  <a:cubicBezTo>
                    <a:pt x="358" y="402"/>
                    <a:pt x="360" y="401"/>
                    <a:pt x="361" y="400"/>
                  </a:cubicBezTo>
                  <a:cubicBezTo>
                    <a:pt x="368" y="396"/>
                    <a:pt x="368" y="396"/>
                    <a:pt x="368" y="396"/>
                  </a:cubicBezTo>
                  <a:cubicBezTo>
                    <a:pt x="480" y="403"/>
                    <a:pt x="480" y="403"/>
                    <a:pt x="480" y="403"/>
                  </a:cubicBezTo>
                  <a:cubicBezTo>
                    <a:pt x="440" y="306"/>
                    <a:pt x="440" y="306"/>
                    <a:pt x="440" y="306"/>
                  </a:cubicBezTo>
                  <a:cubicBezTo>
                    <a:pt x="442" y="298"/>
                    <a:pt x="442" y="298"/>
                    <a:pt x="442" y="298"/>
                  </a:cubicBezTo>
                  <a:cubicBezTo>
                    <a:pt x="459" y="249"/>
                    <a:pt x="453" y="194"/>
                    <a:pt x="428" y="149"/>
                  </a:cubicBezTo>
                  <a:cubicBezTo>
                    <a:pt x="404" y="105"/>
                    <a:pt x="364" y="73"/>
                    <a:pt x="316" y="60"/>
                  </a:cubicBezTo>
                  <a:cubicBezTo>
                    <a:pt x="268" y="46"/>
                    <a:pt x="217" y="52"/>
                    <a:pt x="174" y="76"/>
                  </a:cubicBezTo>
                  <a:cubicBezTo>
                    <a:pt x="84" y="127"/>
                    <a:pt x="51" y="241"/>
                    <a:pt x="102" y="331"/>
                  </a:cubicBezTo>
                  <a:cubicBezTo>
                    <a:pt x="62" y="353"/>
                    <a:pt x="62" y="353"/>
                    <a:pt x="62" y="353"/>
                  </a:cubicBezTo>
                  <a:cubicBezTo>
                    <a:pt x="0" y="241"/>
                    <a:pt x="40" y="99"/>
                    <a:pt x="152" y="37"/>
                  </a:cubicBezTo>
                  <a:cubicBezTo>
                    <a:pt x="206" y="7"/>
                    <a:pt x="269" y="0"/>
                    <a:pt x="328" y="16"/>
                  </a:cubicBezTo>
                  <a:cubicBezTo>
                    <a:pt x="388" y="33"/>
                    <a:pt x="437" y="73"/>
                    <a:pt x="467" y="127"/>
                  </a:cubicBezTo>
                  <a:cubicBezTo>
                    <a:pt x="498" y="181"/>
                    <a:pt x="505" y="245"/>
                    <a:pt x="488" y="304"/>
                  </a:cubicBezTo>
                  <a:cubicBezTo>
                    <a:pt x="549" y="453"/>
                    <a:pt x="549" y="453"/>
                    <a:pt x="549" y="453"/>
                  </a:cubicBezTo>
                  <a:cubicBezTo>
                    <a:pt x="378" y="442"/>
                    <a:pt x="378" y="442"/>
                    <a:pt x="378" y="442"/>
                  </a:cubicBezTo>
                  <a:cubicBezTo>
                    <a:pt x="378" y="442"/>
                    <a:pt x="378" y="442"/>
                    <a:pt x="378" y="442"/>
                  </a:cubicBezTo>
                  <a:cubicBezTo>
                    <a:pt x="352" y="457"/>
                    <a:pt x="324" y="466"/>
                    <a:pt x="295" y="4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5430313" y="1394239"/>
              <a:ext cx="680542" cy="565234"/>
            </a:xfrm>
            <a:custGeom>
              <a:avLst/>
              <a:gdLst>
                <a:gd name="T0" fmla="*/ 325 w 557"/>
                <a:gd name="T1" fmla="*/ 464 h 464"/>
                <a:gd name="T2" fmla="*/ 93 w 557"/>
                <a:gd name="T3" fmla="*/ 232 h 464"/>
                <a:gd name="T4" fmla="*/ 93 w 557"/>
                <a:gd name="T5" fmla="*/ 232 h 464"/>
                <a:gd name="T6" fmla="*/ 0 w 557"/>
                <a:gd name="T7" fmla="*/ 88 h 464"/>
                <a:gd name="T8" fmla="*/ 160 w 557"/>
                <a:gd name="T9" fmla="*/ 69 h 464"/>
                <a:gd name="T10" fmla="*/ 325 w 557"/>
                <a:gd name="T11" fmla="*/ 0 h 464"/>
                <a:gd name="T12" fmla="*/ 557 w 557"/>
                <a:gd name="T13" fmla="*/ 232 h 464"/>
                <a:gd name="T14" fmla="*/ 325 w 557"/>
                <a:gd name="T15" fmla="*/ 464 h 464"/>
                <a:gd name="T16" fmla="*/ 77 w 557"/>
                <a:gd name="T17" fmla="*/ 124 h 464"/>
                <a:gd name="T18" fmla="*/ 138 w 557"/>
                <a:gd name="T19" fmla="*/ 219 h 464"/>
                <a:gd name="T20" fmla="*/ 138 w 557"/>
                <a:gd name="T21" fmla="*/ 226 h 464"/>
                <a:gd name="T22" fmla="*/ 138 w 557"/>
                <a:gd name="T23" fmla="*/ 232 h 464"/>
                <a:gd name="T24" fmla="*/ 325 w 557"/>
                <a:gd name="T25" fmla="*/ 419 h 464"/>
                <a:gd name="T26" fmla="*/ 512 w 557"/>
                <a:gd name="T27" fmla="*/ 232 h 464"/>
                <a:gd name="T28" fmla="*/ 325 w 557"/>
                <a:gd name="T29" fmla="*/ 45 h 464"/>
                <a:gd name="T30" fmla="*/ 187 w 557"/>
                <a:gd name="T31" fmla="*/ 106 h 464"/>
                <a:gd name="T32" fmla="*/ 181 w 557"/>
                <a:gd name="T33" fmla="*/ 112 h 464"/>
                <a:gd name="T34" fmla="*/ 77 w 557"/>
                <a:gd name="T35" fmla="*/ 12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7" h="464">
                  <a:moveTo>
                    <a:pt x="325" y="464"/>
                  </a:moveTo>
                  <a:cubicBezTo>
                    <a:pt x="197" y="464"/>
                    <a:pt x="93" y="360"/>
                    <a:pt x="93" y="232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203" y="25"/>
                    <a:pt x="263" y="0"/>
                    <a:pt x="325" y="0"/>
                  </a:cubicBezTo>
                  <a:cubicBezTo>
                    <a:pt x="453" y="0"/>
                    <a:pt x="557" y="104"/>
                    <a:pt x="557" y="232"/>
                  </a:cubicBezTo>
                  <a:cubicBezTo>
                    <a:pt x="557" y="360"/>
                    <a:pt x="453" y="464"/>
                    <a:pt x="325" y="464"/>
                  </a:cubicBezTo>
                  <a:close/>
                  <a:moveTo>
                    <a:pt x="77" y="124"/>
                  </a:moveTo>
                  <a:cubicBezTo>
                    <a:pt x="138" y="219"/>
                    <a:pt x="138" y="219"/>
                    <a:pt x="138" y="219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138" y="228"/>
                    <a:pt x="138" y="230"/>
                    <a:pt x="138" y="232"/>
                  </a:cubicBezTo>
                  <a:cubicBezTo>
                    <a:pt x="138" y="335"/>
                    <a:pt x="222" y="419"/>
                    <a:pt x="325" y="419"/>
                  </a:cubicBezTo>
                  <a:cubicBezTo>
                    <a:pt x="428" y="419"/>
                    <a:pt x="512" y="335"/>
                    <a:pt x="512" y="232"/>
                  </a:cubicBezTo>
                  <a:cubicBezTo>
                    <a:pt x="512" y="129"/>
                    <a:pt x="428" y="45"/>
                    <a:pt x="325" y="45"/>
                  </a:cubicBezTo>
                  <a:cubicBezTo>
                    <a:pt x="273" y="45"/>
                    <a:pt x="222" y="67"/>
                    <a:pt x="187" y="106"/>
                  </a:cubicBezTo>
                  <a:cubicBezTo>
                    <a:pt x="181" y="112"/>
                    <a:pt x="181" y="112"/>
                    <a:pt x="181" y="112"/>
                  </a:cubicBezTo>
                  <a:lnTo>
                    <a:pt x="77" y="1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2" name="Oval 7"/>
            <p:cNvSpPr>
              <a:spLocks noChangeArrowheads="1"/>
            </p:cNvSpPr>
            <p:nvPr/>
          </p:nvSpPr>
          <p:spPr bwMode="auto">
            <a:xfrm>
              <a:off x="5924328" y="1281192"/>
              <a:ext cx="6443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3" name="Oval 8"/>
            <p:cNvSpPr>
              <a:spLocks noChangeArrowheads="1"/>
            </p:cNvSpPr>
            <p:nvPr/>
          </p:nvSpPr>
          <p:spPr bwMode="auto">
            <a:xfrm>
              <a:off x="6010243" y="1281192"/>
              <a:ext cx="6556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4" name="Oval 9"/>
            <p:cNvSpPr>
              <a:spLocks noChangeArrowheads="1"/>
            </p:cNvSpPr>
            <p:nvPr/>
          </p:nvSpPr>
          <p:spPr bwMode="auto">
            <a:xfrm>
              <a:off x="6097289" y="1281192"/>
              <a:ext cx="6443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43453" y="1562678"/>
              <a:ext cx="54262" cy="229485"/>
            </a:xfrm>
            <a:custGeom>
              <a:avLst/>
              <a:gdLst>
                <a:gd name="T0" fmla="*/ 10 w 45"/>
                <a:gd name="T1" fmla="*/ 188 h 188"/>
                <a:gd name="T2" fmla="*/ 9 w 45"/>
                <a:gd name="T3" fmla="*/ 188 h 188"/>
                <a:gd name="T4" fmla="*/ 1 w 45"/>
                <a:gd name="T5" fmla="*/ 177 h 188"/>
                <a:gd name="T6" fmla="*/ 26 w 45"/>
                <a:gd name="T7" fmla="*/ 9 h 188"/>
                <a:gd name="T8" fmla="*/ 36 w 45"/>
                <a:gd name="T9" fmla="*/ 1 h 188"/>
                <a:gd name="T10" fmla="*/ 44 w 45"/>
                <a:gd name="T11" fmla="*/ 12 h 188"/>
                <a:gd name="T12" fmla="*/ 20 w 45"/>
                <a:gd name="T13" fmla="*/ 180 h 188"/>
                <a:gd name="T14" fmla="*/ 10 w 45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88">
                  <a:moveTo>
                    <a:pt x="10" y="188"/>
                  </a:moveTo>
                  <a:cubicBezTo>
                    <a:pt x="10" y="188"/>
                    <a:pt x="9" y="188"/>
                    <a:pt x="9" y="188"/>
                  </a:cubicBezTo>
                  <a:cubicBezTo>
                    <a:pt x="4" y="187"/>
                    <a:pt x="0" y="182"/>
                    <a:pt x="1" y="177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4"/>
                    <a:pt x="31" y="0"/>
                    <a:pt x="36" y="1"/>
                  </a:cubicBezTo>
                  <a:cubicBezTo>
                    <a:pt x="42" y="2"/>
                    <a:pt x="45" y="6"/>
                    <a:pt x="44" y="12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19" y="185"/>
                    <a:pt x="15" y="188"/>
                    <a:pt x="10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auto">
            <a:xfrm>
              <a:off x="5836151" y="1562678"/>
              <a:ext cx="54262" cy="229485"/>
            </a:xfrm>
            <a:custGeom>
              <a:avLst/>
              <a:gdLst>
                <a:gd name="T0" fmla="*/ 10 w 45"/>
                <a:gd name="T1" fmla="*/ 188 h 188"/>
                <a:gd name="T2" fmla="*/ 8 w 45"/>
                <a:gd name="T3" fmla="*/ 188 h 188"/>
                <a:gd name="T4" fmla="*/ 0 w 45"/>
                <a:gd name="T5" fmla="*/ 177 h 188"/>
                <a:gd name="T6" fmla="*/ 25 w 45"/>
                <a:gd name="T7" fmla="*/ 9 h 188"/>
                <a:gd name="T8" fmla="*/ 36 w 45"/>
                <a:gd name="T9" fmla="*/ 1 h 188"/>
                <a:gd name="T10" fmla="*/ 44 w 45"/>
                <a:gd name="T11" fmla="*/ 12 h 188"/>
                <a:gd name="T12" fmla="*/ 19 w 45"/>
                <a:gd name="T13" fmla="*/ 180 h 188"/>
                <a:gd name="T14" fmla="*/ 10 w 45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88">
                  <a:moveTo>
                    <a:pt x="10" y="188"/>
                  </a:moveTo>
                  <a:cubicBezTo>
                    <a:pt x="9" y="188"/>
                    <a:pt x="9" y="188"/>
                    <a:pt x="8" y="188"/>
                  </a:cubicBezTo>
                  <a:cubicBezTo>
                    <a:pt x="3" y="187"/>
                    <a:pt x="0" y="182"/>
                    <a:pt x="0" y="17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4"/>
                    <a:pt x="31" y="0"/>
                    <a:pt x="36" y="1"/>
                  </a:cubicBezTo>
                  <a:cubicBezTo>
                    <a:pt x="41" y="2"/>
                    <a:pt x="45" y="6"/>
                    <a:pt x="44" y="12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185"/>
                    <a:pt x="14" y="188"/>
                    <a:pt x="10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auto">
            <a:xfrm>
              <a:off x="5706147" y="1619202"/>
              <a:ext cx="230616" cy="22609"/>
            </a:xfrm>
            <a:custGeom>
              <a:avLst/>
              <a:gdLst>
                <a:gd name="T0" fmla="*/ 180 w 189"/>
                <a:gd name="T1" fmla="*/ 19 h 19"/>
                <a:gd name="T2" fmla="*/ 9 w 189"/>
                <a:gd name="T3" fmla="*/ 19 h 19"/>
                <a:gd name="T4" fmla="*/ 0 w 189"/>
                <a:gd name="T5" fmla="*/ 10 h 19"/>
                <a:gd name="T6" fmla="*/ 9 w 189"/>
                <a:gd name="T7" fmla="*/ 0 h 19"/>
                <a:gd name="T8" fmla="*/ 180 w 189"/>
                <a:gd name="T9" fmla="*/ 0 h 19"/>
                <a:gd name="T10" fmla="*/ 189 w 189"/>
                <a:gd name="T11" fmla="*/ 10 h 19"/>
                <a:gd name="T12" fmla="*/ 180 w 189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9">
                  <a:moveTo>
                    <a:pt x="18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5" y="0"/>
                    <a:pt x="189" y="4"/>
                    <a:pt x="189" y="10"/>
                  </a:cubicBezTo>
                  <a:cubicBezTo>
                    <a:pt x="189" y="15"/>
                    <a:pt x="185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auto">
            <a:xfrm>
              <a:off x="5697104" y="1713031"/>
              <a:ext cx="231746" cy="22609"/>
            </a:xfrm>
            <a:custGeom>
              <a:avLst/>
              <a:gdLst>
                <a:gd name="T0" fmla="*/ 180 w 190"/>
                <a:gd name="T1" fmla="*/ 19 h 19"/>
                <a:gd name="T2" fmla="*/ 10 w 190"/>
                <a:gd name="T3" fmla="*/ 19 h 19"/>
                <a:gd name="T4" fmla="*/ 0 w 190"/>
                <a:gd name="T5" fmla="*/ 10 h 19"/>
                <a:gd name="T6" fmla="*/ 10 w 190"/>
                <a:gd name="T7" fmla="*/ 0 h 19"/>
                <a:gd name="T8" fmla="*/ 180 w 190"/>
                <a:gd name="T9" fmla="*/ 0 h 19"/>
                <a:gd name="T10" fmla="*/ 190 w 190"/>
                <a:gd name="T11" fmla="*/ 10 h 19"/>
                <a:gd name="T12" fmla="*/ 180 w 19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9">
                  <a:moveTo>
                    <a:pt x="18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5" y="0"/>
                    <a:pt x="190" y="4"/>
                    <a:pt x="190" y="10"/>
                  </a:cubicBezTo>
                  <a:cubicBezTo>
                    <a:pt x="190" y="15"/>
                    <a:pt x="185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59" name="Freeform 93"/>
            <p:cNvSpPr>
              <a:spLocks/>
            </p:cNvSpPr>
            <p:nvPr/>
          </p:nvSpPr>
          <p:spPr bwMode="auto">
            <a:xfrm>
              <a:off x="5712930" y="1021184"/>
              <a:ext cx="670368" cy="573148"/>
            </a:xfrm>
            <a:custGeom>
              <a:avLst/>
              <a:gdLst>
                <a:gd name="T0" fmla="*/ 295 w 549"/>
                <a:gd name="T1" fmla="*/ 470 h 470"/>
                <a:gd name="T2" fmla="*/ 289 w 549"/>
                <a:gd name="T3" fmla="*/ 425 h 470"/>
                <a:gd name="T4" fmla="*/ 356 w 549"/>
                <a:gd name="T5" fmla="*/ 403 h 470"/>
                <a:gd name="T6" fmla="*/ 361 w 549"/>
                <a:gd name="T7" fmla="*/ 400 h 470"/>
                <a:gd name="T8" fmla="*/ 368 w 549"/>
                <a:gd name="T9" fmla="*/ 396 h 470"/>
                <a:gd name="T10" fmla="*/ 480 w 549"/>
                <a:gd name="T11" fmla="*/ 403 h 470"/>
                <a:gd name="T12" fmla="*/ 440 w 549"/>
                <a:gd name="T13" fmla="*/ 306 h 470"/>
                <a:gd name="T14" fmla="*/ 442 w 549"/>
                <a:gd name="T15" fmla="*/ 298 h 470"/>
                <a:gd name="T16" fmla="*/ 428 w 549"/>
                <a:gd name="T17" fmla="*/ 149 h 470"/>
                <a:gd name="T18" fmla="*/ 316 w 549"/>
                <a:gd name="T19" fmla="*/ 60 h 470"/>
                <a:gd name="T20" fmla="*/ 174 w 549"/>
                <a:gd name="T21" fmla="*/ 76 h 470"/>
                <a:gd name="T22" fmla="*/ 102 w 549"/>
                <a:gd name="T23" fmla="*/ 331 h 470"/>
                <a:gd name="T24" fmla="*/ 62 w 549"/>
                <a:gd name="T25" fmla="*/ 353 h 470"/>
                <a:gd name="T26" fmla="*/ 152 w 549"/>
                <a:gd name="T27" fmla="*/ 37 h 470"/>
                <a:gd name="T28" fmla="*/ 328 w 549"/>
                <a:gd name="T29" fmla="*/ 16 h 470"/>
                <a:gd name="T30" fmla="*/ 467 w 549"/>
                <a:gd name="T31" fmla="*/ 127 h 470"/>
                <a:gd name="T32" fmla="*/ 488 w 549"/>
                <a:gd name="T33" fmla="*/ 304 h 470"/>
                <a:gd name="T34" fmla="*/ 549 w 549"/>
                <a:gd name="T35" fmla="*/ 453 h 470"/>
                <a:gd name="T36" fmla="*/ 378 w 549"/>
                <a:gd name="T37" fmla="*/ 442 h 470"/>
                <a:gd name="T38" fmla="*/ 378 w 549"/>
                <a:gd name="T39" fmla="*/ 442 h 470"/>
                <a:gd name="T40" fmla="*/ 295 w 549"/>
                <a:gd name="T41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9" h="470">
                  <a:moveTo>
                    <a:pt x="295" y="470"/>
                  </a:moveTo>
                  <a:cubicBezTo>
                    <a:pt x="289" y="425"/>
                    <a:pt x="289" y="425"/>
                    <a:pt x="289" y="425"/>
                  </a:cubicBezTo>
                  <a:cubicBezTo>
                    <a:pt x="313" y="422"/>
                    <a:pt x="335" y="415"/>
                    <a:pt x="356" y="403"/>
                  </a:cubicBezTo>
                  <a:cubicBezTo>
                    <a:pt x="358" y="402"/>
                    <a:pt x="360" y="401"/>
                    <a:pt x="361" y="400"/>
                  </a:cubicBezTo>
                  <a:cubicBezTo>
                    <a:pt x="368" y="396"/>
                    <a:pt x="368" y="396"/>
                    <a:pt x="368" y="396"/>
                  </a:cubicBezTo>
                  <a:cubicBezTo>
                    <a:pt x="480" y="403"/>
                    <a:pt x="480" y="403"/>
                    <a:pt x="480" y="403"/>
                  </a:cubicBezTo>
                  <a:cubicBezTo>
                    <a:pt x="440" y="306"/>
                    <a:pt x="440" y="306"/>
                    <a:pt x="440" y="306"/>
                  </a:cubicBezTo>
                  <a:cubicBezTo>
                    <a:pt x="442" y="298"/>
                    <a:pt x="442" y="298"/>
                    <a:pt x="442" y="298"/>
                  </a:cubicBezTo>
                  <a:cubicBezTo>
                    <a:pt x="459" y="249"/>
                    <a:pt x="453" y="194"/>
                    <a:pt x="428" y="149"/>
                  </a:cubicBezTo>
                  <a:cubicBezTo>
                    <a:pt x="404" y="105"/>
                    <a:pt x="364" y="73"/>
                    <a:pt x="316" y="60"/>
                  </a:cubicBezTo>
                  <a:cubicBezTo>
                    <a:pt x="268" y="46"/>
                    <a:pt x="217" y="52"/>
                    <a:pt x="174" y="76"/>
                  </a:cubicBezTo>
                  <a:cubicBezTo>
                    <a:pt x="84" y="127"/>
                    <a:pt x="51" y="241"/>
                    <a:pt x="102" y="331"/>
                  </a:cubicBezTo>
                  <a:cubicBezTo>
                    <a:pt x="62" y="353"/>
                    <a:pt x="62" y="353"/>
                    <a:pt x="62" y="353"/>
                  </a:cubicBezTo>
                  <a:cubicBezTo>
                    <a:pt x="0" y="241"/>
                    <a:pt x="40" y="99"/>
                    <a:pt x="152" y="37"/>
                  </a:cubicBezTo>
                  <a:cubicBezTo>
                    <a:pt x="206" y="7"/>
                    <a:pt x="269" y="0"/>
                    <a:pt x="328" y="16"/>
                  </a:cubicBezTo>
                  <a:cubicBezTo>
                    <a:pt x="388" y="33"/>
                    <a:pt x="437" y="73"/>
                    <a:pt x="467" y="127"/>
                  </a:cubicBezTo>
                  <a:cubicBezTo>
                    <a:pt x="498" y="181"/>
                    <a:pt x="505" y="245"/>
                    <a:pt x="488" y="304"/>
                  </a:cubicBezTo>
                  <a:cubicBezTo>
                    <a:pt x="549" y="453"/>
                    <a:pt x="549" y="453"/>
                    <a:pt x="549" y="453"/>
                  </a:cubicBezTo>
                  <a:cubicBezTo>
                    <a:pt x="378" y="442"/>
                    <a:pt x="378" y="442"/>
                    <a:pt x="378" y="442"/>
                  </a:cubicBezTo>
                  <a:cubicBezTo>
                    <a:pt x="378" y="442"/>
                    <a:pt x="378" y="442"/>
                    <a:pt x="378" y="442"/>
                  </a:cubicBezTo>
                  <a:cubicBezTo>
                    <a:pt x="352" y="457"/>
                    <a:pt x="324" y="466"/>
                    <a:pt x="295" y="4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0" name="Freeform 94"/>
            <p:cNvSpPr>
              <a:spLocks noEditPoints="1"/>
            </p:cNvSpPr>
            <p:nvPr/>
          </p:nvSpPr>
          <p:spPr bwMode="auto">
            <a:xfrm>
              <a:off x="5430313" y="1394239"/>
              <a:ext cx="680542" cy="565234"/>
            </a:xfrm>
            <a:custGeom>
              <a:avLst/>
              <a:gdLst>
                <a:gd name="T0" fmla="*/ 325 w 557"/>
                <a:gd name="T1" fmla="*/ 464 h 464"/>
                <a:gd name="T2" fmla="*/ 93 w 557"/>
                <a:gd name="T3" fmla="*/ 232 h 464"/>
                <a:gd name="T4" fmla="*/ 93 w 557"/>
                <a:gd name="T5" fmla="*/ 232 h 464"/>
                <a:gd name="T6" fmla="*/ 0 w 557"/>
                <a:gd name="T7" fmla="*/ 88 h 464"/>
                <a:gd name="T8" fmla="*/ 160 w 557"/>
                <a:gd name="T9" fmla="*/ 69 h 464"/>
                <a:gd name="T10" fmla="*/ 325 w 557"/>
                <a:gd name="T11" fmla="*/ 0 h 464"/>
                <a:gd name="T12" fmla="*/ 557 w 557"/>
                <a:gd name="T13" fmla="*/ 232 h 464"/>
                <a:gd name="T14" fmla="*/ 325 w 557"/>
                <a:gd name="T15" fmla="*/ 464 h 464"/>
                <a:gd name="T16" fmla="*/ 77 w 557"/>
                <a:gd name="T17" fmla="*/ 124 h 464"/>
                <a:gd name="T18" fmla="*/ 138 w 557"/>
                <a:gd name="T19" fmla="*/ 219 h 464"/>
                <a:gd name="T20" fmla="*/ 138 w 557"/>
                <a:gd name="T21" fmla="*/ 226 h 464"/>
                <a:gd name="T22" fmla="*/ 138 w 557"/>
                <a:gd name="T23" fmla="*/ 232 h 464"/>
                <a:gd name="T24" fmla="*/ 325 w 557"/>
                <a:gd name="T25" fmla="*/ 419 h 464"/>
                <a:gd name="T26" fmla="*/ 512 w 557"/>
                <a:gd name="T27" fmla="*/ 232 h 464"/>
                <a:gd name="T28" fmla="*/ 325 w 557"/>
                <a:gd name="T29" fmla="*/ 45 h 464"/>
                <a:gd name="T30" fmla="*/ 187 w 557"/>
                <a:gd name="T31" fmla="*/ 106 h 464"/>
                <a:gd name="T32" fmla="*/ 181 w 557"/>
                <a:gd name="T33" fmla="*/ 112 h 464"/>
                <a:gd name="T34" fmla="*/ 77 w 557"/>
                <a:gd name="T35" fmla="*/ 12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7" h="464">
                  <a:moveTo>
                    <a:pt x="325" y="464"/>
                  </a:moveTo>
                  <a:cubicBezTo>
                    <a:pt x="197" y="464"/>
                    <a:pt x="93" y="360"/>
                    <a:pt x="93" y="232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203" y="25"/>
                    <a:pt x="263" y="0"/>
                    <a:pt x="325" y="0"/>
                  </a:cubicBezTo>
                  <a:cubicBezTo>
                    <a:pt x="453" y="0"/>
                    <a:pt x="557" y="104"/>
                    <a:pt x="557" y="232"/>
                  </a:cubicBezTo>
                  <a:cubicBezTo>
                    <a:pt x="557" y="360"/>
                    <a:pt x="453" y="464"/>
                    <a:pt x="325" y="464"/>
                  </a:cubicBezTo>
                  <a:close/>
                  <a:moveTo>
                    <a:pt x="77" y="124"/>
                  </a:moveTo>
                  <a:cubicBezTo>
                    <a:pt x="138" y="219"/>
                    <a:pt x="138" y="219"/>
                    <a:pt x="138" y="219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138" y="228"/>
                    <a:pt x="138" y="230"/>
                    <a:pt x="138" y="232"/>
                  </a:cubicBezTo>
                  <a:cubicBezTo>
                    <a:pt x="138" y="335"/>
                    <a:pt x="222" y="419"/>
                    <a:pt x="325" y="419"/>
                  </a:cubicBezTo>
                  <a:cubicBezTo>
                    <a:pt x="428" y="419"/>
                    <a:pt x="512" y="335"/>
                    <a:pt x="512" y="232"/>
                  </a:cubicBezTo>
                  <a:cubicBezTo>
                    <a:pt x="512" y="129"/>
                    <a:pt x="428" y="45"/>
                    <a:pt x="325" y="45"/>
                  </a:cubicBezTo>
                  <a:cubicBezTo>
                    <a:pt x="273" y="45"/>
                    <a:pt x="222" y="67"/>
                    <a:pt x="187" y="106"/>
                  </a:cubicBezTo>
                  <a:cubicBezTo>
                    <a:pt x="181" y="112"/>
                    <a:pt x="181" y="112"/>
                    <a:pt x="181" y="112"/>
                  </a:cubicBezTo>
                  <a:lnTo>
                    <a:pt x="77" y="1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1" name="Oval 95"/>
            <p:cNvSpPr>
              <a:spLocks noChangeArrowheads="1"/>
            </p:cNvSpPr>
            <p:nvPr/>
          </p:nvSpPr>
          <p:spPr bwMode="auto">
            <a:xfrm>
              <a:off x="5924328" y="1281192"/>
              <a:ext cx="6443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2" name="Oval 96"/>
            <p:cNvSpPr>
              <a:spLocks noChangeArrowheads="1"/>
            </p:cNvSpPr>
            <p:nvPr/>
          </p:nvSpPr>
          <p:spPr bwMode="auto">
            <a:xfrm>
              <a:off x="6010243" y="1281192"/>
              <a:ext cx="6556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3" name="Oval 97"/>
            <p:cNvSpPr>
              <a:spLocks noChangeArrowheads="1"/>
            </p:cNvSpPr>
            <p:nvPr/>
          </p:nvSpPr>
          <p:spPr bwMode="auto">
            <a:xfrm>
              <a:off x="6097289" y="1281192"/>
              <a:ext cx="64437" cy="644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4" name="Freeform 98"/>
            <p:cNvSpPr>
              <a:spLocks/>
            </p:cNvSpPr>
            <p:nvPr/>
          </p:nvSpPr>
          <p:spPr bwMode="auto">
            <a:xfrm>
              <a:off x="5743453" y="1562678"/>
              <a:ext cx="54262" cy="229485"/>
            </a:xfrm>
            <a:custGeom>
              <a:avLst/>
              <a:gdLst>
                <a:gd name="T0" fmla="*/ 10 w 45"/>
                <a:gd name="T1" fmla="*/ 188 h 188"/>
                <a:gd name="T2" fmla="*/ 9 w 45"/>
                <a:gd name="T3" fmla="*/ 188 h 188"/>
                <a:gd name="T4" fmla="*/ 1 w 45"/>
                <a:gd name="T5" fmla="*/ 177 h 188"/>
                <a:gd name="T6" fmla="*/ 26 w 45"/>
                <a:gd name="T7" fmla="*/ 9 h 188"/>
                <a:gd name="T8" fmla="*/ 36 w 45"/>
                <a:gd name="T9" fmla="*/ 1 h 188"/>
                <a:gd name="T10" fmla="*/ 44 w 45"/>
                <a:gd name="T11" fmla="*/ 12 h 188"/>
                <a:gd name="T12" fmla="*/ 20 w 45"/>
                <a:gd name="T13" fmla="*/ 180 h 188"/>
                <a:gd name="T14" fmla="*/ 10 w 45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88">
                  <a:moveTo>
                    <a:pt x="10" y="188"/>
                  </a:moveTo>
                  <a:cubicBezTo>
                    <a:pt x="10" y="188"/>
                    <a:pt x="9" y="188"/>
                    <a:pt x="9" y="188"/>
                  </a:cubicBezTo>
                  <a:cubicBezTo>
                    <a:pt x="4" y="187"/>
                    <a:pt x="0" y="182"/>
                    <a:pt x="1" y="177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4"/>
                    <a:pt x="31" y="0"/>
                    <a:pt x="36" y="1"/>
                  </a:cubicBezTo>
                  <a:cubicBezTo>
                    <a:pt x="42" y="2"/>
                    <a:pt x="45" y="6"/>
                    <a:pt x="44" y="12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19" y="185"/>
                    <a:pt x="15" y="188"/>
                    <a:pt x="10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5" name="Freeform 99"/>
            <p:cNvSpPr>
              <a:spLocks/>
            </p:cNvSpPr>
            <p:nvPr/>
          </p:nvSpPr>
          <p:spPr bwMode="auto">
            <a:xfrm>
              <a:off x="5836151" y="1562678"/>
              <a:ext cx="54262" cy="229485"/>
            </a:xfrm>
            <a:custGeom>
              <a:avLst/>
              <a:gdLst>
                <a:gd name="T0" fmla="*/ 10 w 45"/>
                <a:gd name="T1" fmla="*/ 188 h 188"/>
                <a:gd name="T2" fmla="*/ 8 w 45"/>
                <a:gd name="T3" fmla="*/ 188 h 188"/>
                <a:gd name="T4" fmla="*/ 0 w 45"/>
                <a:gd name="T5" fmla="*/ 177 h 188"/>
                <a:gd name="T6" fmla="*/ 25 w 45"/>
                <a:gd name="T7" fmla="*/ 9 h 188"/>
                <a:gd name="T8" fmla="*/ 36 w 45"/>
                <a:gd name="T9" fmla="*/ 1 h 188"/>
                <a:gd name="T10" fmla="*/ 44 w 45"/>
                <a:gd name="T11" fmla="*/ 12 h 188"/>
                <a:gd name="T12" fmla="*/ 19 w 45"/>
                <a:gd name="T13" fmla="*/ 180 h 188"/>
                <a:gd name="T14" fmla="*/ 10 w 45"/>
                <a:gd name="T15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88">
                  <a:moveTo>
                    <a:pt x="10" y="188"/>
                  </a:moveTo>
                  <a:cubicBezTo>
                    <a:pt x="9" y="188"/>
                    <a:pt x="9" y="188"/>
                    <a:pt x="8" y="188"/>
                  </a:cubicBezTo>
                  <a:cubicBezTo>
                    <a:pt x="3" y="187"/>
                    <a:pt x="0" y="182"/>
                    <a:pt x="0" y="17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4"/>
                    <a:pt x="31" y="0"/>
                    <a:pt x="36" y="1"/>
                  </a:cubicBezTo>
                  <a:cubicBezTo>
                    <a:pt x="41" y="2"/>
                    <a:pt x="45" y="6"/>
                    <a:pt x="44" y="12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19" y="185"/>
                    <a:pt x="14" y="188"/>
                    <a:pt x="10" y="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6" name="Freeform 100"/>
            <p:cNvSpPr>
              <a:spLocks/>
            </p:cNvSpPr>
            <p:nvPr/>
          </p:nvSpPr>
          <p:spPr bwMode="auto">
            <a:xfrm>
              <a:off x="5706147" y="1619202"/>
              <a:ext cx="230616" cy="22609"/>
            </a:xfrm>
            <a:custGeom>
              <a:avLst/>
              <a:gdLst>
                <a:gd name="T0" fmla="*/ 180 w 189"/>
                <a:gd name="T1" fmla="*/ 19 h 19"/>
                <a:gd name="T2" fmla="*/ 9 w 189"/>
                <a:gd name="T3" fmla="*/ 19 h 19"/>
                <a:gd name="T4" fmla="*/ 0 w 189"/>
                <a:gd name="T5" fmla="*/ 10 h 19"/>
                <a:gd name="T6" fmla="*/ 9 w 189"/>
                <a:gd name="T7" fmla="*/ 0 h 19"/>
                <a:gd name="T8" fmla="*/ 180 w 189"/>
                <a:gd name="T9" fmla="*/ 0 h 19"/>
                <a:gd name="T10" fmla="*/ 189 w 189"/>
                <a:gd name="T11" fmla="*/ 10 h 19"/>
                <a:gd name="T12" fmla="*/ 180 w 189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9">
                  <a:moveTo>
                    <a:pt x="180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5" y="0"/>
                    <a:pt x="189" y="4"/>
                    <a:pt x="189" y="10"/>
                  </a:cubicBezTo>
                  <a:cubicBezTo>
                    <a:pt x="189" y="15"/>
                    <a:pt x="185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67" name="Freeform 101"/>
            <p:cNvSpPr>
              <a:spLocks/>
            </p:cNvSpPr>
            <p:nvPr/>
          </p:nvSpPr>
          <p:spPr bwMode="auto">
            <a:xfrm>
              <a:off x="5697104" y="1713031"/>
              <a:ext cx="231746" cy="22609"/>
            </a:xfrm>
            <a:custGeom>
              <a:avLst/>
              <a:gdLst>
                <a:gd name="T0" fmla="*/ 180 w 190"/>
                <a:gd name="T1" fmla="*/ 19 h 19"/>
                <a:gd name="T2" fmla="*/ 10 w 190"/>
                <a:gd name="T3" fmla="*/ 19 h 19"/>
                <a:gd name="T4" fmla="*/ 0 w 190"/>
                <a:gd name="T5" fmla="*/ 10 h 19"/>
                <a:gd name="T6" fmla="*/ 10 w 190"/>
                <a:gd name="T7" fmla="*/ 0 h 19"/>
                <a:gd name="T8" fmla="*/ 180 w 190"/>
                <a:gd name="T9" fmla="*/ 0 h 19"/>
                <a:gd name="T10" fmla="*/ 190 w 190"/>
                <a:gd name="T11" fmla="*/ 10 h 19"/>
                <a:gd name="T12" fmla="*/ 180 w 190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9">
                  <a:moveTo>
                    <a:pt x="18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5" y="0"/>
                    <a:pt x="190" y="4"/>
                    <a:pt x="190" y="10"/>
                  </a:cubicBezTo>
                  <a:cubicBezTo>
                    <a:pt x="190" y="15"/>
                    <a:pt x="185" y="19"/>
                    <a:pt x="18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1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2D0C4B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</p:grpSp>
      <p:grpSp>
        <p:nvGrpSpPr>
          <p:cNvPr id="68" name="Group 67"/>
          <p:cNvGrpSpPr>
            <a:grpSpLocks noChangeAspect="1"/>
          </p:cNvGrpSpPr>
          <p:nvPr/>
        </p:nvGrpSpPr>
        <p:grpSpPr>
          <a:xfrm>
            <a:off x="7908259" y="5775179"/>
            <a:ext cx="459997" cy="438150"/>
            <a:chOff x="3970338" y="2844801"/>
            <a:chExt cx="1203325" cy="1146175"/>
          </a:xfrm>
        </p:grpSpPr>
        <p:sp>
          <p:nvSpPr>
            <p:cNvPr id="69" name="Freeform 1440"/>
            <p:cNvSpPr>
              <a:spLocks/>
            </p:cNvSpPr>
            <p:nvPr/>
          </p:nvSpPr>
          <p:spPr bwMode="auto">
            <a:xfrm>
              <a:off x="4016376" y="2867026"/>
              <a:ext cx="1122363" cy="1123950"/>
            </a:xfrm>
            <a:custGeom>
              <a:avLst/>
              <a:gdLst>
                <a:gd name="T0" fmla="*/ 99 w 99"/>
                <a:gd name="T1" fmla="*/ 50 h 99"/>
                <a:gd name="T2" fmla="*/ 50 w 99"/>
                <a:gd name="T3" fmla="*/ 99 h 99"/>
                <a:gd name="T4" fmla="*/ 0 w 99"/>
                <a:gd name="T5" fmla="*/ 50 h 99"/>
                <a:gd name="T6" fmla="*/ 50 w 99"/>
                <a:gd name="T7" fmla="*/ 0 h 99"/>
                <a:gd name="T8" fmla="*/ 99 w 99"/>
                <a:gd name="T9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9">
                  <a:moveTo>
                    <a:pt x="99" y="50"/>
                  </a:moveTo>
                  <a:cubicBezTo>
                    <a:pt x="99" y="77"/>
                    <a:pt x="77" y="99"/>
                    <a:pt x="50" y="99"/>
                  </a:cubicBezTo>
                  <a:cubicBezTo>
                    <a:pt x="22" y="99"/>
                    <a:pt x="0" y="77"/>
                    <a:pt x="0" y="50"/>
                  </a:cubicBezTo>
                  <a:cubicBezTo>
                    <a:pt x="0" y="21"/>
                    <a:pt x="22" y="0"/>
                    <a:pt x="50" y="0"/>
                  </a:cubicBezTo>
                  <a:cubicBezTo>
                    <a:pt x="77" y="0"/>
                    <a:pt x="99" y="22"/>
                    <a:pt x="99" y="50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0" name="Oval 1441"/>
            <p:cNvSpPr>
              <a:spLocks noChangeArrowheads="1"/>
            </p:cNvSpPr>
            <p:nvPr/>
          </p:nvSpPr>
          <p:spPr bwMode="auto">
            <a:xfrm>
              <a:off x="5014913" y="3151188"/>
              <a:ext cx="158750" cy="1587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1" name="Oval 1442"/>
            <p:cNvSpPr>
              <a:spLocks noChangeArrowheads="1"/>
            </p:cNvSpPr>
            <p:nvPr/>
          </p:nvSpPr>
          <p:spPr bwMode="auto">
            <a:xfrm>
              <a:off x="3970338" y="3548063"/>
              <a:ext cx="169863" cy="1587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2" name="Freeform 1443"/>
            <p:cNvSpPr>
              <a:spLocks/>
            </p:cNvSpPr>
            <p:nvPr/>
          </p:nvSpPr>
          <p:spPr bwMode="auto">
            <a:xfrm>
              <a:off x="4391026" y="2844801"/>
              <a:ext cx="635000" cy="1112838"/>
            </a:xfrm>
            <a:custGeom>
              <a:avLst/>
              <a:gdLst>
                <a:gd name="T0" fmla="*/ 48 w 56"/>
                <a:gd name="T1" fmla="*/ 43 h 98"/>
                <a:gd name="T2" fmla="*/ 43 w 56"/>
                <a:gd name="T3" fmla="*/ 95 h 98"/>
                <a:gd name="T4" fmla="*/ 8 w 56"/>
                <a:gd name="T5" fmla="*/ 55 h 98"/>
                <a:gd name="T6" fmla="*/ 13 w 56"/>
                <a:gd name="T7" fmla="*/ 3 h 98"/>
                <a:gd name="T8" fmla="*/ 48 w 56"/>
                <a:gd name="T9" fmla="*/ 4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8">
                  <a:moveTo>
                    <a:pt x="48" y="43"/>
                  </a:moveTo>
                  <a:cubicBezTo>
                    <a:pt x="56" y="68"/>
                    <a:pt x="53" y="91"/>
                    <a:pt x="43" y="95"/>
                  </a:cubicBezTo>
                  <a:cubicBezTo>
                    <a:pt x="32" y="98"/>
                    <a:pt x="16" y="80"/>
                    <a:pt x="8" y="55"/>
                  </a:cubicBezTo>
                  <a:cubicBezTo>
                    <a:pt x="0" y="30"/>
                    <a:pt x="2" y="7"/>
                    <a:pt x="13" y="3"/>
                  </a:cubicBezTo>
                  <a:cubicBezTo>
                    <a:pt x="24" y="0"/>
                    <a:pt x="40" y="17"/>
                    <a:pt x="48" y="4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3" name="Freeform 1444"/>
            <p:cNvSpPr>
              <a:spLocks/>
            </p:cNvSpPr>
            <p:nvPr/>
          </p:nvSpPr>
          <p:spPr bwMode="auto">
            <a:xfrm>
              <a:off x="3981451" y="3128963"/>
              <a:ext cx="1181100" cy="588963"/>
            </a:xfrm>
            <a:custGeom>
              <a:avLst/>
              <a:gdLst>
                <a:gd name="T0" fmla="*/ 47 w 104"/>
                <a:gd name="T1" fmla="*/ 13 h 52"/>
                <a:gd name="T2" fmla="*/ 101 w 104"/>
                <a:gd name="T3" fmla="*/ 8 h 52"/>
                <a:gd name="T4" fmla="*/ 57 w 104"/>
                <a:gd name="T5" fmla="*/ 40 h 52"/>
                <a:gd name="T6" fmla="*/ 3 w 104"/>
                <a:gd name="T7" fmla="*/ 44 h 52"/>
                <a:gd name="T8" fmla="*/ 47 w 104"/>
                <a:gd name="T9" fmla="*/ 1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2">
                  <a:moveTo>
                    <a:pt x="47" y="13"/>
                  </a:moveTo>
                  <a:cubicBezTo>
                    <a:pt x="74" y="2"/>
                    <a:pt x="99" y="0"/>
                    <a:pt x="101" y="8"/>
                  </a:cubicBezTo>
                  <a:cubicBezTo>
                    <a:pt x="104" y="15"/>
                    <a:pt x="84" y="30"/>
                    <a:pt x="57" y="40"/>
                  </a:cubicBezTo>
                  <a:cubicBezTo>
                    <a:pt x="30" y="50"/>
                    <a:pt x="6" y="52"/>
                    <a:pt x="3" y="44"/>
                  </a:cubicBezTo>
                  <a:cubicBezTo>
                    <a:pt x="0" y="37"/>
                    <a:pt x="20" y="23"/>
                    <a:pt x="47" y="1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4" name="Oval 1445"/>
            <p:cNvSpPr>
              <a:spLocks noChangeArrowheads="1"/>
            </p:cNvSpPr>
            <p:nvPr/>
          </p:nvSpPr>
          <p:spPr bwMode="auto">
            <a:xfrm>
              <a:off x="4481513" y="3548063"/>
              <a:ext cx="112713" cy="12541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  <p:sp>
          <p:nvSpPr>
            <p:cNvPr id="75" name="Oval 1446"/>
            <p:cNvSpPr>
              <a:spLocks noChangeArrowheads="1"/>
            </p:cNvSpPr>
            <p:nvPr/>
          </p:nvSpPr>
          <p:spPr bwMode="auto">
            <a:xfrm>
              <a:off x="4799013" y="3105151"/>
              <a:ext cx="112713" cy="12541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 Condensed" panose="020B0506020104020203" pitchFamily="34" charset="0"/>
              </a:endParaRPr>
            </a:p>
          </p:txBody>
        </p:sp>
      </p:grpSp>
      <p:sp>
        <p:nvSpPr>
          <p:cNvPr id="76" name="CasellaDiTesto 6"/>
          <p:cNvSpPr txBox="1"/>
          <p:nvPr/>
        </p:nvSpPr>
        <p:spPr>
          <a:xfrm>
            <a:off x="7198983" y="5765545"/>
            <a:ext cx="76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latin typeface="Myriad Pro Cond" panose="020B0506030403020204" pitchFamily="34" charset="0"/>
              </a:defRPr>
            </a:lvl1pPr>
          </a:lstStyle>
          <a:p>
            <a:r>
              <a:rPr lang="it-IT" dirty="0">
                <a:latin typeface="Gill Sans MT Condensed" panose="020B0506020104020203" pitchFamily="34" charset="0"/>
              </a:rPr>
              <a:t>WEB</a:t>
            </a:r>
          </a:p>
        </p:txBody>
      </p:sp>
      <p:sp>
        <p:nvSpPr>
          <p:cNvPr id="77" name="CasellaDiTesto 6"/>
          <p:cNvSpPr txBox="1"/>
          <p:nvPr/>
        </p:nvSpPr>
        <p:spPr>
          <a:xfrm>
            <a:off x="8819520" y="5752167"/>
            <a:ext cx="99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latin typeface="Myriad Pro Cond" panose="020B0506030403020204" pitchFamily="34" charset="0"/>
              </a:defRPr>
            </a:lvl1pPr>
          </a:lstStyle>
          <a:p>
            <a:r>
              <a:rPr lang="it-IT" dirty="0">
                <a:latin typeface="Gill Sans MT Condensed" panose="020B0506020104020203" pitchFamily="34" charset="0"/>
              </a:rPr>
              <a:t>SOCIAL</a:t>
            </a:r>
          </a:p>
        </p:txBody>
      </p:sp>
      <p:pic>
        <p:nvPicPr>
          <p:cNvPr id="3084" name="Picture 12" descr="Risultati immagini per OOH icon"/>
          <p:cNvPicPr>
            <a:picLocks noChangeAspect="1" noChangeArrowheads="1"/>
          </p:cNvPicPr>
          <p:nvPr/>
        </p:nvPicPr>
        <p:blipFill>
          <a:blip r:embed="rId8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7327" y="5487527"/>
            <a:ext cx="870236" cy="87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isultati immagini per MAGAZINE 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834" y="5685683"/>
            <a:ext cx="621388" cy="62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asellaDiTesto 6"/>
          <p:cNvSpPr txBox="1"/>
          <p:nvPr/>
        </p:nvSpPr>
        <p:spPr>
          <a:xfrm>
            <a:off x="4494982" y="5570839"/>
            <a:ext cx="175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latin typeface="Myriad Pro Cond" panose="020B0506030403020204" pitchFamily="34" charset="0"/>
              </a:defRPr>
            </a:lvl1pPr>
          </a:lstStyle>
          <a:p>
            <a:r>
              <a:rPr lang="it-IT" dirty="0">
                <a:latin typeface="Gill Sans MT Condensed" panose="020B0506020104020203" pitchFamily="34" charset="0"/>
              </a:rPr>
              <a:t>STAMPA DI SETTORE</a:t>
            </a:r>
          </a:p>
        </p:txBody>
      </p:sp>
      <p:sp>
        <p:nvSpPr>
          <p:cNvPr id="81" name="CasellaDiTesto 6"/>
          <p:cNvSpPr txBox="1"/>
          <p:nvPr/>
        </p:nvSpPr>
        <p:spPr>
          <a:xfrm>
            <a:off x="1735411" y="5567843"/>
            <a:ext cx="175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400" b="1">
                <a:latin typeface="Myriad Pro Cond" panose="020B0506030403020204" pitchFamily="34" charset="0"/>
              </a:defRPr>
            </a:lvl1pPr>
          </a:lstStyle>
          <a:p>
            <a:r>
              <a:rPr lang="it-IT" dirty="0">
                <a:latin typeface="Gill Sans MT Condensed" panose="020B0506020104020203" pitchFamily="34" charset="0"/>
              </a:rPr>
              <a:t>OOH</a:t>
            </a:r>
          </a:p>
          <a:p>
            <a:r>
              <a:rPr lang="it-IT" dirty="0">
                <a:latin typeface="Gill Sans MT Condensed" panose="020B0506020104020203" pitchFamily="34" charset="0"/>
              </a:rPr>
              <a:t>INSTALLAZIONI</a:t>
            </a:r>
          </a:p>
        </p:txBody>
      </p:sp>
    </p:spTree>
    <p:extLst>
      <p:ext uri="{BB962C8B-B14F-4D97-AF65-F5344CB8AC3E}">
        <p14:creationId xmlns:p14="http://schemas.microsoft.com/office/powerpoint/2010/main" val="983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magine 7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889" y="5757333"/>
            <a:ext cx="1200855" cy="80120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80" y="271449"/>
            <a:ext cx="3084185" cy="33185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it-IT" dirty="0"/>
              <a:t>MEDIA PLAN</a:t>
            </a:r>
          </a:p>
        </p:txBody>
      </p:sp>
      <p:sp>
        <p:nvSpPr>
          <p:cNvPr id="4" name="Freccia destra 3"/>
          <p:cNvSpPr/>
          <p:nvPr/>
        </p:nvSpPr>
        <p:spPr>
          <a:xfrm>
            <a:off x="838200" y="3136457"/>
            <a:ext cx="10589064" cy="436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2893701" y="4246245"/>
            <a:ext cx="1100393" cy="271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FB LEAD </a:t>
            </a:r>
            <a:r>
              <a:rPr lang="it-IT" sz="1400" dirty="0" err="1">
                <a:latin typeface="Gill Sans MT Condensed" panose="020B0506020104020203" pitchFamily="34" charset="0"/>
              </a:rPr>
              <a:t>ADs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>
            <a:off x="3505778" y="2589737"/>
            <a:ext cx="4433329" cy="387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>
                <a:latin typeface="Gill Sans MT Condensed" panose="020B0506020104020203" pitchFamily="34" charset="0"/>
              </a:rPr>
              <a:t>HYPERLOCAL &amp; </a:t>
            </a:r>
            <a:r>
              <a:rPr lang="it-IT" sz="1400" dirty="0">
                <a:latin typeface="Gill Sans MT Condensed" panose="020B0506020104020203" pitchFamily="34" charset="0"/>
              </a:rPr>
              <a:t> </a:t>
            </a:r>
            <a:r>
              <a:rPr lang="it-IT" sz="1400">
                <a:latin typeface="Gill Sans MT Condensed" panose="020B0506020104020203" pitchFamily="34" charset="0"/>
              </a:rPr>
              <a:t>OFFLINE </a:t>
            </a:r>
            <a:r>
              <a:rPr lang="it-IT" sz="1400" dirty="0">
                <a:latin typeface="Gill Sans MT Condensed" panose="020B0506020104020203" pitchFamily="34" charset="0"/>
              </a:rPr>
              <a:t>BEHAVIOUR RETARGETING</a:t>
            </a:r>
          </a:p>
        </p:txBody>
      </p:sp>
      <p:sp>
        <p:nvSpPr>
          <p:cNvPr id="20" name="Segnaposto contenuto 2"/>
          <p:cNvSpPr txBox="1">
            <a:spLocks/>
          </p:cNvSpPr>
          <p:nvPr/>
        </p:nvSpPr>
        <p:spPr>
          <a:xfrm>
            <a:off x="4296791" y="4042928"/>
            <a:ext cx="4336895" cy="321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PROGRAMMATIC DATA DRIVEN &amp; DYNAMIC ADS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E0E7F0"/>
              </a:clrFrom>
              <a:clrTo>
                <a:srgbClr val="E0E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74"/>
          <a:stretch/>
        </p:blipFill>
        <p:spPr>
          <a:xfrm>
            <a:off x="752257" y="4958029"/>
            <a:ext cx="3466847" cy="1905719"/>
          </a:xfrm>
          <a:prstGeom prst="rect">
            <a:avLst/>
          </a:prstGeom>
        </p:spPr>
      </p:pic>
      <p:sp>
        <p:nvSpPr>
          <p:cNvPr id="10" name="Rettangolo arrotondato 9"/>
          <p:cNvSpPr/>
          <p:nvPr/>
        </p:nvSpPr>
        <p:spPr>
          <a:xfrm>
            <a:off x="667366" y="3196785"/>
            <a:ext cx="2058250" cy="325120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Gill Sans MT Condensed" panose="020B0506020104020203" pitchFamily="34" charset="0"/>
              </a:rPr>
              <a:t>MAGGIO</a:t>
            </a:r>
          </a:p>
        </p:txBody>
      </p:sp>
      <p:sp>
        <p:nvSpPr>
          <p:cNvPr id="21" name="Rettangolo arrotondato 20"/>
          <p:cNvSpPr/>
          <p:nvPr/>
        </p:nvSpPr>
        <p:spPr>
          <a:xfrm>
            <a:off x="2725616" y="3196087"/>
            <a:ext cx="2058250" cy="325120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Gill Sans MT Condensed" panose="020B0506020104020203" pitchFamily="34" charset="0"/>
              </a:rPr>
              <a:t>GIUGNO</a:t>
            </a:r>
          </a:p>
        </p:txBody>
      </p:sp>
      <p:sp>
        <p:nvSpPr>
          <p:cNvPr id="22" name="Rettangolo arrotondato 21"/>
          <p:cNvSpPr/>
          <p:nvPr/>
        </p:nvSpPr>
        <p:spPr>
          <a:xfrm>
            <a:off x="4783866" y="3205086"/>
            <a:ext cx="2058250" cy="325120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Gill Sans MT Condensed" panose="020B0506020104020203" pitchFamily="34" charset="0"/>
              </a:rPr>
              <a:t>LUGLIO</a:t>
            </a:r>
          </a:p>
        </p:txBody>
      </p:sp>
      <p:sp>
        <p:nvSpPr>
          <p:cNvPr id="23" name="Rettangolo arrotondato 22"/>
          <p:cNvSpPr/>
          <p:nvPr/>
        </p:nvSpPr>
        <p:spPr>
          <a:xfrm>
            <a:off x="6850184" y="3196785"/>
            <a:ext cx="1033976" cy="32512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Gill Sans MT Condensed" panose="020B0506020104020203" pitchFamily="34" charset="0"/>
              </a:rPr>
              <a:t>AGOSTO</a:t>
            </a:r>
            <a:endParaRPr lang="it-IT" dirty="0">
              <a:latin typeface="Gill Sans MT Condensed" panose="020B0506020104020203" pitchFamily="34" charset="0"/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7884160" y="3186463"/>
            <a:ext cx="1338384" cy="32512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Gill Sans MT Condensed" panose="020B0506020104020203" pitchFamily="34" charset="0"/>
              </a:rPr>
              <a:t>SETTEMBRE</a:t>
            </a:r>
          </a:p>
        </p:txBody>
      </p:sp>
      <p:sp>
        <p:nvSpPr>
          <p:cNvPr id="25" name="Rettangolo arrotondato 24"/>
          <p:cNvSpPr/>
          <p:nvPr/>
        </p:nvSpPr>
        <p:spPr>
          <a:xfrm>
            <a:off x="9232704" y="3186463"/>
            <a:ext cx="1751750" cy="325120"/>
          </a:xfrm>
          <a:prstGeom prst="round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Gill Sans MT Condensed" panose="020B0506020104020203" pitchFamily="34" charset="0"/>
              </a:rPr>
              <a:t>OTTOBRE</a:t>
            </a: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>
          <a:xfrm>
            <a:off x="2186936" y="2507023"/>
            <a:ext cx="1513052" cy="2669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10 INSTALLAZIONI OOH</a:t>
            </a:r>
            <a:endParaRPr lang="it-IT" sz="1600" b="1" dirty="0">
              <a:latin typeface="Gill Sans MT Condensed" panose="020B0506020104020203" pitchFamily="34" charset="0"/>
            </a:endParaRPr>
          </a:p>
        </p:txBody>
      </p:sp>
      <p:sp>
        <p:nvSpPr>
          <p:cNvPr id="27" name="Parentesi graffa aperta 26"/>
          <p:cNvSpPr/>
          <p:nvPr/>
        </p:nvSpPr>
        <p:spPr>
          <a:xfrm rot="5400000">
            <a:off x="3124794" y="2323031"/>
            <a:ext cx="322620" cy="1059055"/>
          </a:xfrm>
          <a:prstGeom prst="leftBrace">
            <a:avLst>
              <a:gd name="adj1" fmla="val 8333"/>
              <a:gd name="adj2" fmla="val 7620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28" name="Parentesi graffa aperta 27"/>
          <p:cNvSpPr/>
          <p:nvPr/>
        </p:nvSpPr>
        <p:spPr>
          <a:xfrm rot="16200000" flipV="1">
            <a:off x="2353729" y="3889908"/>
            <a:ext cx="295963" cy="15312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29" name="Parentesi graffa aperta 28"/>
          <p:cNvSpPr/>
          <p:nvPr/>
        </p:nvSpPr>
        <p:spPr>
          <a:xfrm rot="5400000">
            <a:off x="3634805" y="2031151"/>
            <a:ext cx="230763" cy="1994853"/>
          </a:xfrm>
          <a:prstGeom prst="leftBrace">
            <a:avLst>
              <a:gd name="adj1" fmla="val 8333"/>
              <a:gd name="adj2" fmla="val 1628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grpSp>
        <p:nvGrpSpPr>
          <p:cNvPr id="33" name="Gruppo 32"/>
          <p:cNvGrpSpPr/>
          <p:nvPr/>
        </p:nvGrpSpPr>
        <p:grpSpPr>
          <a:xfrm>
            <a:off x="986574" y="3923488"/>
            <a:ext cx="1115228" cy="516821"/>
            <a:chOff x="846417" y="3241637"/>
            <a:chExt cx="1656264" cy="75435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417" y="3241637"/>
              <a:ext cx="754352" cy="754352"/>
            </a:xfrm>
            <a:prstGeom prst="rect">
              <a:avLst/>
            </a:prstGeom>
          </p:spPr>
        </p:pic>
        <p:pic>
          <p:nvPicPr>
            <p:cNvPr id="30" name="Immagin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3228" y="3421993"/>
              <a:ext cx="416329" cy="416329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9869" y="3391513"/>
              <a:ext cx="482812" cy="482812"/>
            </a:xfrm>
            <a:prstGeom prst="rect">
              <a:avLst/>
            </a:prstGeom>
          </p:spPr>
        </p:pic>
      </p:grpSp>
      <p:sp>
        <p:nvSpPr>
          <p:cNvPr id="32" name="Parentesi graffa aperta 31"/>
          <p:cNvSpPr/>
          <p:nvPr/>
        </p:nvSpPr>
        <p:spPr>
          <a:xfrm rot="16200000" flipV="1">
            <a:off x="1597950" y="2689483"/>
            <a:ext cx="241007" cy="20304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34" name="Parentesi graffa aperta 33"/>
          <p:cNvSpPr/>
          <p:nvPr/>
        </p:nvSpPr>
        <p:spPr>
          <a:xfrm rot="16200000" flipV="1">
            <a:off x="4668232" y="1643263"/>
            <a:ext cx="247403" cy="4116500"/>
          </a:xfrm>
          <a:prstGeom prst="leftBrace">
            <a:avLst>
              <a:gd name="adj1" fmla="val 8333"/>
              <a:gd name="adj2" fmla="val 3353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pic>
        <p:nvPicPr>
          <p:cNvPr id="39" name="Immagin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733" y="4240606"/>
            <a:ext cx="244161" cy="244161"/>
          </a:xfrm>
          <a:prstGeom prst="rect">
            <a:avLst/>
          </a:prstGeom>
        </p:spPr>
      </p:pic>
      <p:sp>
        <p:nvSpPr>
          <p:cNvPr id="40" name="Parentesi graffa aperta 39"/>
          <p:cNvSpPr/>
          <p:nvPr/>
        </p:nvSpPr>
        <p:spPr>
          <a:xfrm rot="5400000">
            <a:off x="9963734" y="2115737"/>
            <a:ext cx="304676" cy="17367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41" name="Segnaposto contenuto 2"/>
          <p:cNvSpPr txBox="1">
            <a:spLocks/>
          </p:cNvSpPr>
          <p:nvPr/>
        </p:nvSpPr>
        <p:spPr>
          <a:xfrm>
            <a:off x="9006219" y="2590757"/>
            <a:ext cx="2204720" cy="289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STAMPA DI SETTORE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pic>
        <p:nvPicPr>
          <p:cNvPr id="43" name="Immagine 42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901" y="780238"/>
            <a:ext cx="1436278" cy="911089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855" y="1070588"/>
            <a:ext cx="1268265" cy="257219"/>
          </a:xfrm>
          <a:prstGeom prst="rect">
            <a:avLst/>
          </a:prstGeom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642" y="4303335"/>
            <a:ext cx="1846643" cy="1038736"/>
          </a:xfrm>
          <a:prstGeom prst="rect">
            <a:avLst/>
          </a:prstGeom>
        </p:spPr>
      </p:pic>
      <p:sp>
        <p:nvSpPr>
          <p:cNvPr id="48" name="Parentesi graffa aperta 47"/>
          <p:cNvSpPr/>
          <p:nvPr/>
        </p:nvSpPr>
        <p:spPr>
          <a:xfrm rot="16200000" flipV="1">
            <a:off x="10021432" y="3304003"/>
            <a:ext cx="229551" cy="82742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atin typeface="Gill Sans MT Condensed" panose="020B0506020104020203" pitchFamily="34" charset="0"/>
            </a:endParaRPr>
          </a:p>
        </p:txBody>
      </p:sp>
      <p:sp>
        <p:nvSpPr>
          <p:cNvPr id="49" name="Segnaposto contenuto 2"/>
          <p:cNvSpPr txBox="1">
            <a:spLocks/>
          </p:cNvSpPr>
          <p:nvPr/>
        </p:nvSpPr>
        <p:spPr>
          <a:xfrm>
            <a:off x="9585623" y="4039212"/>
            <a:ext cx="1100393" cy="2714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CELEBRATE  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pic>
        <p:nvPicPr>
          <p:cNvPr id="50" name="Immagine 49"/>
          <p:cNvPicPr>
            <a:picLocks noChangeAspect="1"/>
          </p:cNvPicPr>
          <p:nvPr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1910" y="1580911"/>
            <a:ext cx="2555306" cy="897195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823" y="4338488"/>
            <a:ext cx="1242231" cy="465020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9065" y="4830088"/>
            <a:ext cx="3553629" cy="1824011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866" y="1240308"/>
            <a:ext cx="944025" cy="1300443"/>
          </a:xfrm>
          <a:prstGeom prst="rect">
            <a:avLst/>
          </a:prstGeom>
        </p:spPr>
      </p:pic>
      <p:pic>
        <p:nvPicPr>
          <p:cNvPr id="60" name="Immagine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1430" y="1030261"/>
            <a:ext cx="331254" cy="331254"/>
          </a:xfrm>
          <a:prstGeom prst="rect">
            <a:avLst/>
          </a:prstGeom>
        </p:spPr>
      </p:pic>
      <p:sp>
        <p:nvSpPr>
          <p:cNvPr id="61" name="Rettangolo 60"/>
          <p:cNvSpPr/>
          <p:nvPr/>
        </p:nvSpPr>
        <p:spPr>
          <a:xfrm>
            <a:off x="4772191" y="1009517"/>
            <a:ext cx="324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+</a:t>
            </a:r>
          </a:p>
        </p:txBody>
      </p:sp>
      <p:grpSp>
        <p:nvGrpSpPr>
          <p:cNvPr id="64" name="Gruppo 63"/>
          <p:cNvGrpSpPr/>
          <p:nvPr/>
        </p:nvGrpSpPr>
        <p:grpSpPr>
          <a:xfrm>
            <a:off x="1361854" y="1375196"/>
            <a:ext cx="1503764" cy="879241"/>
            <a:chOff x="2548672" y="855743"/>
            <a:chExt cx="3642011" cy="2129461"/>
          </a:xfrm>
        </p:grpSpPr>
        <p:pic>
          <p:nvPicPr>
            <p:cNvPr id="62" name="Immagine 61"/>
            <p:cNvPicPr>
              <a:picLocks noChangeAspect="1"/>
            </p:cNvPicPr>
            <p:nvPr/>
          </p:nvPicPr>
          <p:blipFill rotWithShape="1"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8672" y="855743"/>
              <a:ext cx="3642011" cy="2056522"/>
            </a:xfrm>
            <a:prstGeom prst="rect">
              <a:avLst/>
            </a:prstGeom>
          </p:spPr>
        </p:pic>
        <p:sp>
          <p:nvSpPr>
            <p:cNvPr id="63" name="Rettangolo 62"/>
            <p:cNvSpPr/>
            <p:nvPr/>
          </p:nvSpPr>
          <p:spPr>
            <a:xfrm>
              <a:off x="2891850" y="2353850"/>
              <a:ext cx="2892501" cy="631354"/>
            </a:xfrm>
            <a:prstGeom prst="rect">
              <a:avLst/>
            </a:prstGeom>
            <a:effectLst>
              <a:outerShdw blurRad="6477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it-IT" sz="16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Gill Sans MT Condensed" panose="020B0506020104020203" pitchFamily="34" charset="0"/>
                  <a:ea typeface="Myriad Pro Condensed" charset="0"/>
                  <a:cs typeface="Myriad Pro Condensed" charset="0"/>
                </a:rPr>
                <a:t>#EMOZIONI</a:t>
              </a:r>
            </a:p>
          </p:txBody>
        </p:sp>
      </p:grpSp>
      <p:sp>
        <p:nvSpPr>
          <p:cNvPr id="66" name="Segnaposto contenuto 2"/>
          <p:cNvSpPr txBox="1">
            <a:spLocks/>
          </p:cNvSpPr>
          <p:nvPr/>
        </p:nvSpPr>
        <p:spPr>
          <a:xfrm>
            <a:off x="4496358" y="5397887"/>
            <a:ext cx="1296203" cy="266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100" dirty="0">
                <a:latin typeface="Gill Sans MT Condensed" panose="020B0506020104020203" pitchFamily="34" charset="0"/>
              </a:rPr>
              <a:t>#abitidasposa</a:t>
            </a:r>
            <a:endParaRPr lang="it-IT" sz="1200" b="1" dirty="0">
              <a:latin typeface="Gill Sans MT Condensed" panose="020B0506020104020203" pitchFamily="34" charset="0"/>
            </a:endParaRPr>
          </a:p>
        </p:txBody>
      </p:sp>
      <p:sp>
        <p:nvSpPr>
          <p:cNvPr id="67" name="Segnaposto contenuto 2"/>
          <p:cNvSpPr txBox="1">
            <a:spLocks/>
          </p:cNvSpPr>
          <p:nvPr/>
        </p:nvSpPr>
        <p:spPr>
          <a:xfrm>
            <a:off x="5754303" y="5397887"/>
            <a:ext cx="1296203" cy="266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dirty="0">
                <a:latin typeface="Gill Sans MT Condensed" panose="020B0506020104020203" pitchFamily="34" charset="0"/>
              </a:rPr>
              <a:t>#tortamatrimonio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sp>
        <p:nvSpPr>
          <p:cNvPr id="68" name="Segnaposto contenuto 2"/>
          <p:cNvSpPr txBox="1">
            <a:spLocks/>
          </p:cNvSpPr>
          <p:nvPr/>
        </p:nvSpPr>
        <p:spPr>
          <a:xfrm>
            <a:off x="6951768" y="5397887"/>
            <a:ext cx="1296203" cy="266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100" dirty="0">
                <a:latin typeface="Gill Sans MT Condensed" panose="020B0506020104020203" pitchFamily="34" charset="0"/>
              </a:rPr>
              <a:t>#anellidamatrimonio</a:t>
            </a:r>
            <a:endParaRPr lang="it-IT" sz="1200" b="1" dirty="0">
              <a:latin typeface="Gill Sans MT Condensed" panose="020B0506020104020203" pitchFamily="34" charset="0"/>
            </a:endParaRPr>
          </a:p>
        </p:txBody>
      </p:sp>
      <p:cxnSp>
        <p:nvCxnSpPr>
          <p:cNvPr id="71" name="Connettore 2 70"/>
          <p:cNvCxnSpPr/>
          <p:nvPr/>
        </p:nvCxnSpPr>
        <p:spPr>
          <a:xfrm>
            <a:off x="5131392" y="5596450"/>
            <a:ext cx="0" cy="14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Rettangolo 78"/>
          <p:cNvSpPr/>
          <p:nvPr/>
        </p:nvSpPr>
        <p:spPr>
          <a:xfrm>
            <a:off x="4548448" y="6297857"/>
            <a:ext cx="1194296" cy="260682"/>
          </a:xfrm>
          <a:prstGeom prst="rect">
            <a:avLst/>
          </a:prstGeom>
          <a:effectLst>
            <a:outerShdw blurRad="647700" dist="508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 Condensed" panose="020B0506020104020203" pitchFamily="34" charset="0"/>
                <a:ea typeface="Myriad Pro Condensed" charset="0"/>
                <a:cs typeface="Myriad Pro Condensed" charset="0"/>
              </a:rPr>
              <a:t>#EMOZIONI</a:t>
            </a:r>
          </a:p>
        </p:txBody>
      </p:sp>
      <p:pic>
        <p:nvPicPr>
          <p:cNvPr id="84" name="Immagine 83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709" y="5756367"/>
            <a:ext cx="1199512" cy="802172"/>
          </a:xfrm>
          <a:prstGeom prst="rect">
            <a:avLst/>
          </a:prstGeom>
        </p:spPr>
      </p:pic>
      <p:sp>
        <p:nvSpPr>
          <p:cNvPr id="85" name="Rettangolo 84"/>
          <p:cNvSpPr/>
          <p:nvPr/>
        </p:nvSpPr>
        <p:spPr>
          <a:xfrm>
            <a:off x="5789793" y="5955248"/>
            <a:ext cx="1194296" cy="260682"/>
          </a:xfrm>
          <a:prstGeom prst="rect">
            <a:avLst/>
          </a:prstGeom>
          <a:effectLst>
            <a:outerShdw blurRad="647700" dist="508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 Condensed" panose="020B0506020104020203" pitchFamily="34" charset="0"/>
                <a:ea typeface="Myriad Pro Condensed" charset="0"/>
                <a:cs typeface="Myriad Pro Condensed" charset="0"/>
              </a:rPr>
              <a:t>#EMOZIONI</a:t>
            </a:r>
          </a:p>
        </p:txBody>
      </p:sp>
      <p:cxnSp>
        <p:nvCxnSpPr>
          <p:cNvPr id="86" name="Connettore 2 85"/>
          <p:cNvCxnSpPr/>
          <p:nvPr/>
        </p:nvCxnSpPr>
        <p:spPr>
          <a:xfrm>
            <a:off x="6385373" y="5578194"/>
            <a:ext cx="0" cy="14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Connettore 2 86"/>
          <p:cNvCxnSpPr/>
          <p:nvPr/>
        </p:nvCxnSpPr>
        <p:spPr>
          <a:xfrm>
            <a:off x="7599869" y="5563345"/>
            <a:ext cx="0" cy="14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8" name="Immagine 87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2428" y="5754241"/>
            <a:ext cx="1372023" cy="799300"/>
          </a:xfrm>
          <a:prstGeom prst="rect">
            <a:avLst/>
          </a:prstGeom>
        </p:spPr>
      </p:pic>
      <p:sp>
        <p:nvSpPr>
          <p:cNvPr id="89" name="Rettangolo 88"/>
          <p:cNvSpPr/>
          <p:nvPr/>
        </p:nvSpPr>
        <p:spPr>
          <a:xfrm>
            <a:off x="7128609" y="6232625"/>
            <a:ext cx="1194296" cy="260682"/>
          </a:xfrm>
          <a:prstGeom prst="rect">
            <a:avLst/>
          </a:prstGeom>
          <a:effectLst>
            <a:outerShdw blurRad="647700" dist="508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l Sans MT Condensed" panose="020B0506020104020203" pitchFamily="34" charset="0"/>
                <a:ea typeface="Myriad Pro Condensed" charset="0"/>
                <a:cs typeface="Myriad Pro Condensed" charset="0"/>
              </a:rPr>
              <a:t>#EMOZIONI</a:t>
            </a:r>
          </a:p>
        </p:txBody>
      </p:sp>
      <p:pic>
        <p:nvPicPr>
          <p:cNvPr id="90" name="Immagine 8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65" y="4590809"/>
            <a:ext cx="677148" cy="677148"/>
          </a:xfrm>
          <a:prstGeom prst="rect">
            <a:avLst/>
          </a:prstGeom>
        </p:spPr>
      </p:pic>
      <p:sp>
        <p:nvSpPr>
          <p:cNvPr id="92" name="Segnaposto contenuto 2"/>
          <p:cNvSpPr txBox="1">
            <a:spLocks/>
          </p:cNvSpPr>
          <p:nvPr/>
        </p:nvSpPr>
        <p:spPr>
          <a:xfrm>
            <a:off x="1101372" y="3832490"/>
            <a:ext cx="1100393" cy="27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Gill Sans MT Condensed" panose="020B0506020104020203" pitchFamily="34" charset="0"/>
              </a:rPr>
              <a:t>AWARENESS</a:t>
            </a:r>
            <a:endParaRPr lang="it-IT" sz="1400" b="1" dirty="0">
              <a:latin typeface="Gill Sans MT Condensed" panose="020B0506020104020203" pitchFamily="34" charset="0"/>
            </a:endParaRPr>
          </a:p>
        </p:txBody>
      </p:sp>
      <p:pic>
        <p:nvPicPr>
          <p:cNvPr id="93" name="Immagine 9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3003" y="1433930"/>
            <a:ext cx="1834519" cy="10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it-IT" dirty="0"/>
              <a:t>THE #EMOTIONS</a:t>
            </a:r>
            <a:r>
              <a:rPr lang="it-IT" i="1" dirty="0"/>
              <a:t> </a:t>
            </a:r>
            <a:r>
              <a:rPr lang="it-IT" dirty="0"/>
              <a:t>CATWALK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838200" y="1209742"/>
            <a:ext cx="4728382" cy="5406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700" dirty="0">
                <a:latin typeface="Gill Sans MT" panose="020B0502020104020203" pitchFamily="34" charset="0"/>
              </a:rPr>
              <a:t>GALLERIA D’ARTE IN CITTÀ </a:t>
            </a:r>
            <a:r>
              <a:rPr lang="it-IT" sz="1700" b="1" dirty="0">
                <a:latin typeface="Gill Sans MT" panose="020B0502020104020203" pitchFamily="34" charset="0"/>
              </a:rPr>
              <a:t/>
            </a:r>
            <a:br>
              <a:rPr lang="it-IT" sz="1700" b="1" dirty="0">
                <a:latin typeface="Gill Sans MT" panose="020B0502020104020203" pitchFamily="34" charset="0"/>
              </a:rPr>
            </a:br>
            <a:r>
              <a:rPr lang="it-IT" sz="1700" b="1" dirty="0">
                <a:latin typeface="Gill Sans MT" panose="020B0502020104020203" pitchFamily="34" charset="0"/>
              </a:rPr>
              <a:t>#</a:t>
            </a:r>
            <a:r>
              <a:rPr lang="it-IT" sz="1700" b="1" i="1" dirty="0">
                <a:latin typeface="Gill Sans MT" panose="020B0502020104020203" pitchFamily="34" charset="0"/>
              </a:rPr>
              <a:t>EMOTIONS </a:t>
            </a:r>
            <a:r>
              <a:rPr lang="it-IT" sz="1700" b="1" dirty="0">
                <a:latin typeface="Gill Sans MT" panose="020B0502020104020203" pitchFamily="34" charset="0"/>
              </a:rPr>
              <a:t>GALLERY</a:t>
            </a:r>
            <a:r>
              <a:rPr lang="it-IT" sz="1700" dirty="0">
                <a:latin typeface="Gill Sans MT" panose="020B0502020104020203" pitchFamily="34" charset="0"/>
              </a:rPr>
              <a:t> </a:t>
            </a:r>
            <a:r>
              <a:rPr lang="it-IT" sz="1700" b="1" dirty="0">
                <a:latin typeface="Gill Sans MT" panose="020B0502020104020203" pitchFamily="34" charset="0"/>
              </a:rPr>
              <a:t>&amp; CATWALK</a:t>
            </a:r>
          </a:p>
          <a:p>
            <a:pPr marL="0" indent="0" algn="ctr">
              <a:buNone/>
            </a:pPr>
            <a:r>
              <a:rPr lang="is-IS" sz="1400" dirty="0">
                <a:latin typeface="Gill Sans MT" panose="020B0502020104020203" pitchFamily="34" charset="0"/>
              </a:rPr>
              <a:t>A Napoli in Piazza del Plebiscito e a Roma in Piazza del Popolo due delle dieci installazioni prenderanno vita il primo WE della campagna, con i nostri fotografi che immortaleranno le #Emozioni dei partecipanti, mentre sfileranno sulla passerella.</a:t>
            </a:r>
            <a:br>
              <a:rPr lang="is-IS" sz="1400" dirty="0">
                <a:latin typeface="Gill Sans MT" panose="020B0502020104020203" pitchFamily="34" charset="0"/>
              </a:rPr>
            </a:br>
            <a:r>
              <a:rPr lang="is-IS" sz="1400" dirty="0">
                <a:latin typeface="Gill Sans MT" panose="020B0502020104020203" pitchFamily="34" charset="0"/>
              </a:rPr>
              <a:t>I formati digitali saranno condivise al momento </a:t>
            </a:r>
            <a:br>
              <a:rPr lang="is-IS" sz="1400" dirty="0">
                <a:latin typeface="Gill Sans MT" panose="020B0502020104020203" pitchFamily="34" charset="0"/>
              </a:rPr>
            </a:br>
            <a:r>
              <a:rPr lang="is-IS" sz="1400" dirty="0">
                <a:latin typeface="Gill Sans MT" panose="020B0502020104020203" pitchFamily="34" charset="0"/>
              </a:rPr>
              <a:t>sulle properties del brand per poter essere </a:t>
            </a:r>
            <a:br>
              <a:rPr lang="is-IS" sz="1400" dirty="0">
                <a:latin typeface="Gill Sans MT" panose="020B0502020104020203" pitchFamily="34" charset="0"/>
              </a:rPr>
            </a:br>
            <a:r>
              <a:rPr lang="is-IS" sz="1400" dirty="0">
                <a:latin typeface="Gill Sans MT" panose="020B0502020104020203" pitchFamily="34" charset="0"/>
              </a:rPr>
              <a:t>ricondivise dai partecipanti.</a:t>
            </a:r>
            <a:endParaRPr lang="it-IT" sz="1400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lang="it-IT" sz="1400" i="1" dirty="0">
                <a:latin typeface="Gill Sans MT" panose="020B0502020104020203" pitchFamily="34" charset="0"/>
              </a:rPr>
              <a:t>“Segui il tappeto bianco e lasciati trasportare nel mondo delle #Emozioni, noi penseremo al resto.”</a:t>
            </a:r>
          </a:p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Questo il copy della campagna FB Local </a:t>
            </a:r>
            <a:r>
              <a:rPr lang="it-IT" sz="1400" dirty="0" err="1">
                <a:latin typeface="Gill Sans MT" panose="020B0502020104020203" pitchFamily="34" charset="0"/>
              </a:rPr>
              <a:t>Awareness</a:t>
            </a:r>
            <a:r>
              <a:rPr lang="it-IT" sz="1400" dirty="0">
                <a:latin typeface="Gill Sans MT" panose="020B0502020104020203" pitchFamily="34" charset="0"/>
              </a:rPr>
              <a:t> per </a:t>
            </a:r>
            <a:r>
              <a:rPr lang="it-IT" sz="1400" i="1" dirty="0">
                <a:latin typeface="Gill Sans MT" panose="020B0502020104020203" pitchFamily="34" charset="0"/>
              </a:rPr>
              <a:t>invitare  ed iscriversi </a:t>
            </a:r>
            <a:r>
              <a:rPr lang="it-IT" sz="1400" dirty="0">
                <a:latin typeface="Gill Sans MT" panose="020B0502020104020203" pitchFamily="34" charset="0"/>
              </a:rPr>
              <a:t>all’evento che avrà come target i 25-39enni, residenti a Roma e Napoli, non ancora sposati, interessati a temi come matrimonio, fotografia, organizzazione eventi e che pubblicano attivamente su </a:t>
            </a:r>
            <a:r>
              <a:rPr lang="it-IT" sz="1400" dirty="0" err="1">
                <a:latin typeface="Gill Sans MT" panose="020B0502020104020203" pitchFamily="34" charset="0"/>
              </a:rPr>
              <a:t>Facebook</a:t>
            </a:r>
            <a:r>
              <a:rPr lang="it-IT" sz="1400" dirty="0">
                <a:latin typeface="Gill Sans MT" panose="020B0502020104020203" pitchFamily="34" charset="0"/>
              </a:rPr>
              <a:t>  (Entità del target: </a:t>
            </a:r>
            <a:r>
              <a:rPr lang="is-IS" sz="1400" dirty="0">
                <a:latin typeface="Gill Sans MT" panose="020B0502020104020203" pitchFamily="34" charset="0"/>
              </a:rPr>
              <a:t>circa 710k, </a:t>
            </a:r>
            <a:br>
              <a:rPr lang="is-IS" sz="1400" dirty="0">
                <a:latin typeface="Gill Sans MT" panose="020B0502020104020203" pitchFamily="34" charset="0"/>
              </a:rPr>
            </a:br>
            <a:r>
              <a:rPr lang="is-IS" sz="1400" dirty="0">
                <a:latin typeface="Gill Sans MT" panose="020B0502020104020203" pitchFamily="34" charset="0"/>
              </a:rPr>
              <a:t>estimated reach: 25-50%).</a:t>
            </a:r>
          </a:p>
          <a:p>
            <a:pPr marL="0" indent="0" algn="ctr">
              <a:buNone/>
            </a:pPr>
            <a:r>
              <a:rPr lang="it-IT" sz="1400" b="1" dirty="0">
                <a:latin typeface="Gill Sans MT" panose="020B0502020104020203" pitchFamily="34" charset="0"/>
              </a:rPr>
              <a:t>Timing</a:t>
            </a:r>
            <a:r>
              <a:rPr lang="it-IT" sz="1400" dirty="0">
                <a:latin typeface="Gill Sans MT" panose="020B0502020104020203" pitchFamily="34" charset="0"/>
              </a:rPr>
              <a:t>: 5-18 Giugno 2017 (</a:t>
            </a:r>
            <a:r>
              <a:rPr lang="it-IT" sz="1400" i="1" dirty="0">
                <a:latin typeface="Gill Sans MT" panose="020B0502020104020203" pitchFamily="34" charset="0"/>
              </a:rPr>
              <a:t>CATWALK: </a:t>
            </a:r>
            <a:r>
              <a:rPr lang="it-IT" sz="1400" dirty="0">
                <a:latin typeface="Gill Sans MT" panose="020B0502020104020203" pitchFamily="34" charset="0"/>
              </a:rPr>
              <a:t>10-11 Giugno)</a:t>
            </a:r>
          </a:p>
          <a:p>
            <a:pPr marL="0" indent="0" algn="ctr">
              <a:buNone/>
            </a:pPr>
            <a:r>
              <a:rPr lang="it-IT" sz="1400" b="1" dirty="0" err="1">
                <a:latin typeface="Gill Sans MT" panose="020B0502020104020203" pitchFamily="34" charset="0"/>
              </a:rPr>
              <a:t>Locations</a:t>
            </a:r>
            <a:r>
              <a:rPr lang="it-IT" sz="1400" dirty="0">
                <a:latin typeface="Gill Sans MT" panose="020B0502020104020203" pitchFamily="34" charset="0"/>
              </a:rPr>
              <a:t>: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dirty="0">
                <a:latin typeface="Gill Sans MT" panose="020B0502020104020203" pitchFamily="34" charset="0"/>
              </a:rPr>
              <a:t>NAPOLI: Piazza del Plebiscito, Piazza dei Martiri, Piazza Vanvitelli, Piazza Garibaldi, Piazza Dante. 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dirty="0">
                <a:latin typeface="Gill Sans MT" panose="020B0502020104020203" pitchFamily="34" charset="0"/>
              </a:rPr>
              <a:t/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dirty="0">
                <a:latin typeface="Gill Sans MT" panose="020B0502020104020203" pitchFamily="34" charset="0"/>
              </a:rPr>
              <a:t>ROMA: Piazza del Popolo, Zona Castel Sant’Angelo, Piazza Navona, Via dei Fori Imperiali/Colosseo, Piazza Campo dei Fiori.</a:t>
            </a:r>
          </a:p>
          <a:p>
            <a:pPr marL="0" indent="0" algn="ctr">
              <a:buNone/>
            </a:pPr>
            <a:r>
              <a:rPr lang="it-IT" sz="1400" b="1" dirty="0">
                <a:latin typeface="Gill Sans MT" panose="020B0502020104020203" pitchFamily="34" charset="0"/>
              </a:rPr>
              <a:t>Contatti</a:t>
            </a:r>
            <a:r>
              <a:rPr lang="it-IT" sz="1400" dirty="0">
                <a:latin typeface="Gill Sans MT" panose="020B0502020104020203" pitchFamily="34" charset="0"/>
              </a:rPr>
              <a:t>: 100/150k giorno per piazza</a:t>
            </a:r>
          </a:p>
          <a:p>
            <a:pPr marL="0" indent="0" algn="ctr">
              <a:buNone/>
            </a:pPr>
            <a:r>
              <a:rPr lang="it-IT" sz="1400" b="1" dirty="0">
                <a:latin typeface="Gill Sans MT" panose="020B0502020104020203" pitchFamily="34" charset="0"/>
              </a:rPr>
              <a:t>Budget</a:t>
            </a:r>
            <a:r>
              <a:rPr lang="it-IT" sz="1400" dirty="0">
                <a:latin typeface="Gill Sans MT" panose="020B0502020104020203" pitchFamily="34" charset="0"/>
              </a:rPr>
              <a:t>: 10 Installazioni, 2</a:t>
            </a:r>
            <a:r>
              <a:rPr lang="it-IT" sz="1400" i="1" dirty="0">
                <a:latin typeface="Gill Sans MT" panose="020B0502020104020203" pitchFamily="34" charset="0"/>
              </a:rPr>
              <a:t> </a:t>
            </a:r>
            <a:r>
              <a:rPr lang="it-IT" sz="1400" i="1" dirty="0" err="1">
                <a:latin typeface="Gill Sans MT" panose="020B0502020104020203" pitchFamily="34" charset="0"/>
              </a:rPr>
              <a:t>Catwalk</a:t>
            </a:r>
            <a:r>
              <a:rPr lang="it-IT" sz="1400" dirty="0">
                <a:latin typeface="Gill Sans MT" panose="020B0502020104020203" pitchFamily="34" charset="0"/>
              </a:rPr>
              <a:t>, 4 Fotografi </a:t>
            </a:r>
            <a:r>
              <a:rPr lang="it-IT" sz="1400" dirty="0">
                <a:latin typeface="Gill Sans MT" panose="020B0502020104020203" pitchFamily="34" charset="0"/>
                <a:sym typeface="Wingdings"/>
              </a:rPr>
              <a:t> </a:t>
            </a:r>
            <a:r>
              <a:rPr lang="it-IT" sz="1400" dirty="0">
                <a:latin typeface="Gill Sans MT" panose="020B0502020104020203" pitchFamily="34" charset="0"/>
              </a:rPr>
              <a:t>€ 100k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0439" y="609995"/>
            <a:ext cx="828459" cy="2856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709" y="421228"/>
            <a:ext cx="777030" cy="57676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599" y="161089"/>
            <a:ext cx="897812" cy="897812"/>
          </a:xfrm>
          <a:prstGeom prst="rect">
            <a:avLst/>
          </a:prstGeom>
        </p:spPr>
      </p:pic>
      <p:grpSp>
        <p:nvGrpSpPr>
          <p:cNvPr id="3" name="Gruppo 2"/>
          <p:cNvGrpSpPr/>
          <p:nvPr/>
        </p:nvGrpSpPr>
        <p:grpSpPr>
          <a:xfrm>
            <a:off x="5762699" y="1480764"/>
            <a:ext cx="5954899" cy="4729672"/>
            <a:chOff x="5673491" y="1480764"/>
            <a:chExt cx="5954899" cy="4729672"/>
          </a:xfrm>
        </p:grpSpPr>
        <p:pic>
          <p:nvPicPr>
            <p:cNvPr id="22" name="Immagine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3491" y="1480764"/>
              <a:ext cx="5954899" cy="4729672"/>
            </a:xfrm>
            <a:prstGeom prst="rect">
              <a:avLst/>
            </a:prstGeom>
          </p:spPr>
        </p:pic>
        <p:sp>
          <p:nvSpPr>
            <p:cNvPr id="23" name="Rettangolo 22"/>
            <p:cNvSpPr/>
            <p:nvPr/>
          </p:nvSpPr>
          <p:spPr>
            <a:xfrm rot="200122">
              <a:off x="9253291" y="4280534"/>
              <a:ext cx="1194296" cy="260682"/>
            </a:xfrm>
            <a:prstGeom prst="rect">
              <a:avLst/>
            </a:prstGeom>
            <a:effectLst>
              <a:outerShdw blurRad="647700" dist="50800" dir="5400000" algn="ctr" rotWithShape="0">
                <a:srgbClr val="000000">
                  <a:alpha val="43137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it-IT" sz="1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Gill Sans MT Condensed" panose="020B0506020104020203" pitchFamily="34" charset="0"/>
                  <a:ea typeface="Myriad Pro Condensed" charset="0"/>
                  <a:cs typeface="Myriad Pro Condensed" charset="0"/>
                </a:rPr>
                <a:t>#EMOZIONI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0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18065" y="22999"/>
            <a:ext cx="10515600" cy="1325563"/>
          </a:xfrm>
        </p:spPr>
        <p:txBody>
          <a:bodyPr/>
          <a:lstStyle/>
          <a:p>
            <a:r>
              <a:rPr lang="it-IT" dirty="0"/>
              <a:t>PARTNERS: USER CENTERED AND DATA DRIVEN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35084" y="1355721"/>
            <a:ext cx="1375625" cy="4608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400" dirty="0"/>
              <a:t>SOCIAL NETWORKS</a:t>
            </a:r>
            <a:br>
              <a:rPr lang="it-IT" sz="1400" dirty="0"/>
            </a:br>
            <a:r>
              <a:rPr lang="it-IT" sz="1400" b="1" dirty="0"/>
              <a:t>FB+IG</a:t>
            </a:r>
          </a:p>
          <a:p>
            <a:pPr marL="0" indent="0" algn="ctr">
              <a:buNone/>
            </a:pPr>
            <a:r>
              <a:rPr lang="it-IT" sz="1300" dirty="0"/>
              <a:t>Campagna Brand </a:t>
            </a:r>
            <a:r>
              <a:rPr lang="it-IT" sz="1300" dirty="0" err="1"/>
              <a:t>Awareness</a:t>
            </a:r>
            <a:r>
              <a:rPr lang="it-IT" sz="1300" dirty="0"/>
              <a:t> per far conoscere #</a:t>
            </a:r>
            <a:r>
              <a:rPr lang="it-IT" sz="1300" i="1" dirty="0"/>
              <a:t>Emozioni</a:t>
            </a:r>
            <a:r>
              <a:rPr lang="it-IT" sz="1300" dirty="0"/>
              <a:t> al mondo dei 25-39enni di Lazio, Puglia e Campania, interessati a temi legati al matrimonio e alla fotografia.</a:t>
            </a:r>
            <a:br>
              <a:rPr lang="it-IT" sz="1300" dirty="0"/>
            </a:br>
            <a:r>
              <a:rPr lang="it-IT" sz="1300" dirty="0"/>
              <a:t>Campagna foto + in-</a:t>
            </a:r>
            <a:r>
              <a:rPr lang="it-IT" sz="1300" dirty="0" err="1"/>
              <a:t>stream</a:t>
            </a:r>
            <a:r>
              <a:rPr lang="it-IT" sz="1300" dirty="0"/>
              <a:t> video su FB e IG news </a:t>
            </a:r>
            <a:r>
              <a:rPr lang="it-IT" sz="1300" dirty="0" err="1"/>
              <a:t>feed</a:t>
            </a:r>
            <a:r>
              <a:rPr lang="it-IT" sz="1300" dirty="0"/>
              <a:t>.</a:t>
            </a:r>
            <a:endParaRPr lang="it-IT" sz="1300" b="1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1818390" y="1355720"/>
            <a:ext cx="1375625" cy="4260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Gill Sans MT" panose="020B0502020104020203" pitchFamily="34" charset="0"/>
              </a:rPr>
              <a:t>SOCIAL ENGAGEMENT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b="1" dirty="0">
                <a:latin typeface="Gill Sans MT" panose="020B0502020104020203" pitchFamily="34" charset="0"/>
              </a:rPr>
              <a:t>FB LEAD ADS</a:t>
            </a:r>
          </a:p>
          <a:p>
            <a:pPr marL="0" indent="0" algn="ctr">
              <a:buFont typeface="Arial"/>
              <a:buNone/>
            </a:pPr>
            <a:r>
              <a:rPr lang="it-IT" sz="1200" dirty="0">
                <a:latin typeface="Gill Sans MT" panose="020B0502020104020203" pitchFamily="34" charset="0"/>
              </a:rPr>
              <a:t>Campagna con obiettivo di portare più utenti possibili a prenotare un incontro nei punti vendita #</a:t>
            </a:r>
            <a:r>
              <a:rPr lang="it-IT" sz="1200" i="1" dirty="0">
                <a:latin typeface="Gill Sans MT" panose="020B0502020104020203" pitchFamily="34" charset="0"/>
              </a:rPr>
              <a:t>Emozioni</a:t>
            </a:r>
            <a:r>
              <a:rPr lang="it-IT" sz="1200" dirty="0">
                <a:latin typeface="Gill Sans MT" panose="020B0502020104020203" pitchFamily="34" charset="0"/>
              </a:rPr>
              <a:t> o a lasciare i dati per essere ricontattati.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Lead </a:t>
            </a:r>
            <a:r>
              <a:rPr lang="it-IT" sz="1200" dirty="0" err="1">
                <a:latin typeface="Gill Sans MT" panose="020B0502020104020203" pitchFamily="34" charset="0"/>
              </a:rPr>
              <a:t>ads</a:t>
            </a:r>
            <a:r>
              <a:rPr lang="it-IT" sz="1200" dirty="0">
                <a:latin typeface="Gill Sans MT" panose="020B0502020104020203" pitchFamily="34" charset="0"/>
              </a:rPr>
              <a:t> su stessa audience dell’</a:t>
            </a:r>
            <a:r>
              <a:rPr lang="it-IT" sz="1200" dirty="0" err="1">
                <a:latin typeface="Gill Sans MT" panose="020B0502020104020203" pitchFamily="34" charset="0"/>
              </a:rPr>
              <a:t>awareness</a:t>
            </a:r>
            <a:r>
              <a:rPr lang="it-IT" sz="1200" dirty="0">
                <a:latin typeface="Gill Sans MT" panose="020B0502020104020203" pitchFamily="34" charset="0"/>
              </a:rPr>
              <a:t> +</a:t>
            </a:r>
            <a:r>
              <a:rPr lang="it-IT" sz="1200" dirty="0" err="1">
                <a:latin typeface="Gill Sans MT" panose="020B0502020104020203" pitchFamily="34" charset="0"/>
              </a:rPr>
              <a:t>retargeting</a:t>
            </a:r>
            <a:r>
              <a:rPr lang="it-IT" sz="1200" dirty="0">
                <a:latin typeface="Gill Sans MT" panose="020B0502020104020203" pitchFamily="34" charset="0"/>
              </a:rPr>
              <a:t> su </a:t>
            </a:r>
            <a:r>
              <a:rPr lang="it-IT" sz="1200" dirty="0" err="1">
                <a:latin typeface="Gill Sans MT" panose="020B0502020104020203" pitchFamily="34" charset="0"/>
              </a:rPr>
              <a:t>engaged</a:t>
            </a:r>
            <a:r>
              <a:rPr lang="it-IT" sz="1200" dirty="0">
                <a:latin typeface="Gill Sans MT" panose="020B0502020104020203" pitchFamily="34" charset="0"/>
              </a:rPr>
              <a:t> </a:t>
            </a:r>
            <a:r>
              <a:rPr lang="it-IT" sz="1200" dirty="0" err="1">
                <a:latin typeface="Gill Sans MT" panose="020B0502020104020203" pitchFamily="34" charset="0"/>
              </a:rPr>
              <a:t>users</a:t>
            </a:r>
            <a:r>
              <a:rPr lang="it-IT" sz="1200" dirty="0">
                <a:latin typeface="Gill Sans MT" panose="020B0502020104020203" pitchFamily="34" charset="0"/>
              </a:rPr>
              <a:t> (page o post).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3204813" y="1355720"/>
            <a:ext cx="1375625" cy="486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OOH ACTIVATIONS</a:t>
            </a:r>
            <a:r>
              <a:rPr lang="it-IT" sz="1400" b="1" dirty="0">
                <a:latin typeface="Gill Sans MT" panose="020B0502020104020203" pitchFamily="34" charset="0"/>
              </a:rPr>
              <a:t> #</a:t>
            </a:r>
            <a:r>
              <a:rPr lang="it-IT" sz="1400" b="1" i="1" dirty="0">
                <a:latin typeface="Gill Sans MT" panose="020B0502020104020203" pitchFamily="34" charset="0"/>
              </a:rPr>
              <a:t>EMOZIONI </a:t>
            </a:r>
            <a:r>
              <a:rPr lang="it-IT" sz="1400" b="1" dirty="0">
                <a:latin typeface="Gill Sans MT" panose="020B0502020104020203" pitchFamily="34" charset="0"/>
              </a:rPr>
              <a:t>GALLERY</a:t>
            </a:r>
            <a:r>
              <a:rPr lang="it-IT" sz="1400" dirty="0">
                <a:latin typeface="Gill Sans MT" panose="020B05020201040202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it-IT" sz="1200" dirty="0">
                <a:latin typeface="Gill Sans MT" panose="020B0502020104020203" pitchFamily="34" charset="0"/>
              </a:rPr>
              <a:t>Esposizione di 10 immagini scattate con fuoco su espressione facciale del soggetto, perché </a:t>
            </a:r>
            <a:r>
              <a:rPr lang="it-IT" sz="1200" i="1" dirty="0">
                <a:latin typeface="Gill Sans MT" panose="020B0502020104020203" pitchFamily="34" charset="0"/>
              </a:rPr>
              <a:t>#Emozioni racconta le </a:t>
            </a:r>
            <a:r>
              <a:rPr lang="it-IT" sz="1200" b="1" i="1" dirty="0">
                <a:latin typeface="Gill Sans MT" panose="020B0502020104020203" pitchFamily="34" charset="0"/>
              </a:rPr>
              <a:t>tue</a:t>
            </a:r>
            <a:r>
              <a:rPr lang="it-IT" sz="1200" i="1" dirty="0">
                <a:latin typeface="Gill Sans MT" panose="020B0502020104020203" pitchFamily="34" charset="0"/>
              </a:rPr>
              <a:t> emozioni. </a:t>
            </a:r>
            <a:r>
              <a:rPr lang="it-IT" sz="1200" dirty="0">
                <a:latin typeface="Gill Sans MT" panose="020B0502020104020203" pitchFamily="34" charset="0"/>
              </a:rPr>
              <a:t>L’utente sarà invitato a provare l’emozione della passerella (potranno condividere le foto sui social).</a:t>
            </a:r>
            <a:endParaRPr lang="it-IT" sz="1200" i="1" dirty="0">
              <a:latin typeface="Gill Sans MT" panose="020B0502020104020203" pitchFamily="34" charset="0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586758" y="1355720"/>
            <a:ext cx="1375625" cy="486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HYPERLOCAL OOH RETARGETING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300" b="1" dirty="0">
                <a:latin typeface="Gill Sans MT" panose="020B0502020104020203" pitchFamily="34" charset="0"/>
              </a:rPr>
              <a:t>FB+VEESIBLE</a:t>
            </a:r>
          </a:p>
          <a:p>
            <a:pPr marL="0" indent="0" algn="ctr">
              <a:buNone/>
            </a:pPr>
            <a:r>
              <a:rPr lang="it-IT" sz="1200" dirty="0">
                <a:latin typeface="Gill Sans MT" panose="020B0502020104020203" pitchFamily="34" charset="0"/>
              </a:rPr>
              <a:t>Campagna FB Local </a:t>
            </a:r>
            <a:r>
              <a:rPr lang="it-IT" sz="1200" dirty="0" err="1">
                <a:latin typeface="Gill Sans MT" panose="020B0502020104020203" pitchFamily="34" charset="0"/>
              </a:rPr>
              <a:t>Awareness</a:t>
            </a:r>
            <a:r>
              <a:rPr lang="it-IT" sz="1200" dirty="0">
                <a:latin typeface="Gill Sans MT" panose="020B0502020104020203" pitchFamily="34" charset="0"/>
              </a:rPr>
              <a:t> per invitare il target alla </a:t>
            </a:r>
            <a:r>
              <a:rPr lang="it-IT" sz="1200" dirty="0" err="1">
                <a:latin typeface="Gill Sans MT" panose="020B0502020104020203" pitchFamily="34" charset="0"/>
              </a:rPr>
              <a:t>gallery</a:t>
            </a:r>
            <a:r>
              <a:rPr lang="it-IT" sz="1200" dirty="0">
                <a:latin typeface="Gill Sans MT" panose="020B0502020104020203" pitchFamily="34" charset="0"/>
              </a:rPr>
              <a:t> + attivazione </a:t>
            </a:r>
            <a:r>
              <a:rPr lang="it-IT" sz="1200" dirty="0" err="1">
                <a:latin typeface="Gill Sans MT" panose="020B0502020104020203" pitchFamily="34" charset="0"/>
              </a:rPr>
              <a:t>digital</a:t>
            </a:r>
            <a:r>
              <a:rPr lang="it-IT" sz="1200" dirty="0">
                <a:latin typeface="Gill Sans MT" panose="020B0502020104020203" pitchFamily="34" charset="0"/>
              </a:rPr>
              <a:t> mobile con </a:t>
            </a:r>
            <a:r>
              <a:rPr lang="it-IT" sz="1200" dirty="0" err="1">
                <a:latin typeface="Gill Sans MT" panose="020B0502020104020203" pitchFamily="34" charset="0"/>
              </a:rPr>
              <a:t>retargeting</a:t>
            </a:r>
            <a:r>
              <a:rPr lang="it-IT" sz="1200" dirty="0">
                <a:latin typeface="Gill Sans MT" panose="020B0502020104020203" pitchFamily="34" charset="0"/>
              </a:rPr>
              <a:t> su utenti che sono stati in prossimità delle installazioni OOH con </a:t>
            </a:r>
            <a:r>
              <a:rPr lang="it-IT" sz="1200" dirty="0" err="1">
                <a:latin typeface="Gill Sans MT" panose="020B0502020104020203" pitchFamily="34" charset="0"/>
              </a:rPr>
              <a:t>Veesible</a:t>
            </a:r>
            <a:r>
              <a:rPr lang="it-IT" sz="1200" dirty="0">
                <a:latin typeface="Gill Sans MT" panose="020B0502020104020203" pitchFamily="34" charset="0"/>
              </a:rPr>
              <a:t> per assicurare la giusta visibilità all’OOH e incrementare traffico qualitativo al sito.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946357" y="1355720"/>
            <a:ext cx="1375625" cy="5153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OFFLINE BEHAVIOUR TARGETING </a:t>
            </a:r>
            <a:r>
              <a:rPr lang="it-IT" sz="1400" b="1" dirty="0">
                <a:latin typeface="Gill Sans MT" panose="020B0502020104020203" pitchFamily="34" charset="0"/>
              </a:rPr>
              <a:t>BEINTOO</a:t>
            </a:r>
          </a:p>
          <a:p>
            <a:pPr marL="0" indent="0" algn="ctr">
              <a:buNone/>
            </a:pPr>
            <a:r>
              <a:rPr lang="it-IT" sz="1200" dirty="0">
                <a:latin typeface="Gill Sans MT" panose="020B0502020104020203" pitchFamily="34" charset="0"/>
              </a:rPr>
              <a:t>Campagna </a:t>
            </a:r>
            <a:r>
              <a:rPr lang="it-IT" sz="1200" dirty="0" err="1">
                <a:latin typeface="Gill Sans MT" panose="020B0502020104020203" pitchFamily="34" charset="0"/>
              </a:rPr>
              <a:t>digital</a:t>
            </a:r>
            <a:r>
              <a:rPr lang="it-IT" sz="1200" dirty="0">
                <a:latin typeface="Gill Sans MT" panose="020B0502020104020203" pitchFamily="34" charset="0"/>
              </a:rPr>
              <a:t> mobile che contatta utenti che hanno speso del tempo in luoghi sul territorio attinenti alla preparazione di un matrimonio  (atelier, uffici </a:t>
            </a:r>
            <a:r>
              <a:rPr lang="it-IT" sz="1200" dirty="0" err="1">
                <a:latin typeface="Gill Sans MT" panose="020B0502020104020203" pitchFamily="34" charset="0"/>
              </a:rPr>
              <a:t>wedding</a:t>
            </a:r>
            <a:r>
              <a:rPr lang="it-IT" sz="1200" dirty="0">
                <a:latin typeface="Gill Sans MT" panose="020B0502020104020203" pitchFamily="34" charset="0"/>
              </a:rPr>
              <a:t> </a:t>
            </a:r>
            <a:r>
              <a:rPr lang="it-IT" sz="1200" dirty="0" err="1">
                <a:latin typeface="Gill Sans MT" panose="020B0502020104020203" pitchFamily="34" charset="0"/>
              </a:rPr>
              <a:t>planner</a:t>
            </a:r>
            <a:r>
              <a:rPr lang="it-IT" sz="1200" dirty="0">
                <a:latin typeface="Gill Sans MT" panose="020B0502020104020203" pitchFamily="34" charset="0"/>
              </a:rPr>
              <a:t> o di organizzatori di eventi</a:t>
            </a:r>
            <a:r>
              <a:rPr lang="is-IS" sz="1200" dirty="0">
                <a:latin typeface="Gill Sans MT" panose="020B0502020104020203" pitchFamily="34" charset="0"/>
              </a:rPr>
              <a:t>…)</a:t>
            </a:r>
            <a:r>
              <a:rPr lang="it-IT" sz="1200" dirty="0">
                <a:latin typeface="Gill Sans MT" panose="020B0502020104020203" pitchFamily="34" charset="0"/>
              </a:rPr>
              <a:t> per massimizzare </a:t>
            </a:r>
            <a:r>
              <a:rPr lang="it-IT" sz="1200" dirty="0" err="1">
                <a:latin typeface="Gill Sans MT" panose="020B0502020104020203" pitchFamily="34" charset="0"/>
              </a:rPr>
              <a:t>relevance</a:t>
            </a:r>
            <a:r>
              <a:rPr lang="it-IT" sz="1200" dirty="0">
                <a:latin typeface="Gill Sans MT" panose="020B0502020104020203" pitchFamily="34" charset="0"/>
              </a:rPr>
              <a:t> e  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CTR%, quindi 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traffico qualitativo al sito.</a:t>
            </a:r>
            <a:endParaRPr lang="it-IT" sz="1600" b="1" dirty="0">
              <a:latin typeface="Gill Sans MT" panose="020B0502020104020203" pitchFamily="34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7341095" y="1347786"/>
            <a:ext cx="1375625" cy="486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VIDEO MOBILE NETWORK </a:t>
            </a:r>
            <a:r>
              <a:rPr lang="it-IT" sz="1400" b="1" dirty="0">
                <a:latin typeface="Gill Sans MT" panose="020B0502020104020203" pitchFamily="34" charset="0"/>
              </a:rPr>
              <a:t>TEADS</a:t>
            </a:r>
          </a:p>
          <a:p>
            <a:pPr marL="0" indent="0" algn="ctr">
              <a:buNone/>
            </a:pPr>
            <a:r>
              <a:rPr lang="it-IT" sz="1200" dirty="0">
                <a:latin typeface="Gill Sans MT" panose="020B0502020104020203" pitchFamily="34" charset="0"/>
              </a:rPr>
              <a:t>Celebrazioni dei contenuti realizzati durante i matrimoni SS17+</a:t>
            </a:r>
            <a:r>
              <a:rPr lang="it-IT" sz="1200" i="1" dirty="0">
                <a:latin typeface="Gill Sans MT" panose="020B0502020104020203" pitchFamily="34" charset="0"/>
              </a:rPr>
              <a:t>Catwalk </a:t>
            </a:r>
            <a:r>
              <a:rPr lang="it-IT" sz="1200" dirty="0">
                <a:latin typeface="Gill Sans MT" panose="020B0502020104020203" pitchFamily="34" charset="0"/>
              </a:rPr>
              <a:t>mediante campagna video in-</a:t>
            </a:r>
            <a:r>
              <a:rPr lang="it-IT" sz="1200" dirty="0" err="1">
                <a:latin typeface="Gill Sans MT" panose="020B0502020104020203" pitchFamily="34" charset="0"/>
              </a:rPr>
              <a:t>read</a:t>
            </a:r>
            <a:r>
              <a:rPr lang="it-IT" sz="1200" dirty="0">
                <a:latin typeface="Gill Sans MT" panose="020B0502020104020203" pitchFamily="34" charset="0"/>
              </a:rPr>
              <a:t> (area semantica: matrimoni).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Dato ottobre periodo caldo per il nostro mercato, l’obiettivo è anche di mostrarsi a chi si muove per la stagione SS18.</a:t>
            </a:r>
            <a:endParaRPr lang="it-IT" sz="1600" dirty="0">
              <a:latin typeface="Gill Sans MT" panose="020B0502020104020203" pitchFamily="34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10218931" y="1355722"/>
            <a:ext cx="1412287" cy="515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it-IT" sz="1400" dirty="0">
                <a:latin typeface="Gill Sans MT" panose="020B0502020104020203" pitchFamily="34" charset="0"/>
              </a:rPr>
              <a:t>STAMPA DI SETTORE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b="1" dirty="0">
                <a:latin typeface="Gill Sans MT" panose="020B0502020104020203" pitchFamily="34" charset="0"/>
              </a:rPr>
              <a:t>VOGUE SPOSA</a:t>
            </a:r>
          </a:p>
          <a:p>
            <a:pPr marL="0" indent="0" algn="ctr">
              <a:buFont typeface="Arial"/>
              <a:buNone/>
            </a:pPr>
            <a:r>
              <a:rPr lang="it-IT" sz="1200" dirty="0">
                <a:latin typeface="Gill Sans MT" panose="020B0502020104020203" pitchFamily="34" charset="0"/>
              </a:rPr>
              <a:t>Per perseguire il nostro obiettivo di posizionamento e rilevanza, vorremmo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presenziare i magazine premium nel periodo delle fiere di settore per essere al momento giusto nel posto giusto: Vogue Sposa. (contatti 18.700 di cui in target 1.200)</a:t>
            </a:r>
            <a:endParaRPr lang="it-IT" sz="1600" b="1" dirty="0">
              <a:latin typeface="Gill Sans MT" panose="020B0502020104020203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559016" y="5757697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4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€ 30k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941982" y="5757697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3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€ 50k</a:t>
            </a:r>
          </a:p>
        </p:txBody>
      </p:sp>
      <p:sp>
        <p:nvSpPr>
          <p:cNvPr id="8" name="Rettangolo 7"/>
          <p:cNvSpPr/>
          <p:nvPr/>
        </p:nvSpPr>
        <p:spPr>
          <a:xfrm>
            <a:off x="3139383" y="5635742"/>
            <a:ext cx="151099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latin typeface="Gill Sans MT" panose="020B0502020104020203" pitchFamily="34" charset="0"/>
              </a:rPr>
              <a:t>Roma+Napoli</a:t>
            </a:r>
            <a:endParaRPr lang="it-IT" sz="1600" b="1" dirty="0">
              <a:latin typeface="Gill Sans MT" panose="020B0502020104020203" pitchFamily="34" charset="0"/>
            </a:endParaRP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2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€ 100k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4711360" y="5757697"/>
            <a:ext cx="11277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2 weeks</a:t>
            </a:r>
          </a:p>
          <a:p>
            <a:pPr algn="ctr"/>
            <a:r>
              <a:rPr lang="it-IT" sz="1600" b="1" dirty="0" smtClean="0">
                <a:latin typeface="Gill Sans MT" panose="020B0502020104020203" pitchFamily="34" charset="0"/>
              </a:rPr>
              <a:t>€ 15+10k</a:t>
            </a:r>
            <a:endParaRPr lang="it-IT" sz="1600" b="1" dirty="0">
              <a:latin typeface="Gill Sans MT" panose="020B0502020104020203" pitchFamily="34" charset="0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6070289" y="5774241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4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€ 20k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7464933" y="5757697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3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€ 15k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10368814" y="5774240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1 uscita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€ 8k</a:t>
            </a:r>
          </a:p>
        </p:txBody>
      </p:sp>
      <p:cxnSp>
        <p:nvCxnSpPr>
          <p:cNvPr id="19" name="Connettore 1 18"/>
          <p:cNvCxnSpPr/>
          <p:nvPr/>
        </p:nvCxnSpPr>
        <p:spPr>
          <a:xfrm>
            <a:off x="1810709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>
            <a:off x="3201015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4580438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5946357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7328052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>
            <a:off x="8725145" y="139428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/>
          <p:cNvCxnSpPr/>
          <p:nvPr/>
        </p:nvCxnSpPr>
        <p:spPr>
          <a:xfrm>
            <a:off x="10210501" y="1409522"/>
            <a:ext cx="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egnaposto contenuto 2"/>
          <p:cNvSpPr txBox="1">
            <a:spLocks/>
          </p:cNvSpPr>
          <p:nvPr/>
        </p:nvSpPr>
        <p:spPr>
          <a:xfrm>
            <a:off x="8731914" y="1355722"/>
            <a:ext cx="1471777" cy="515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4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 spc="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400" dirty="0">
                <a:latin typeface="Gill Sans MT" panose="020B0502020104020203" pitchFamily="34" charset="0"/>
              </a:rPr>
              <a:t>PROGRAMMATIC DATA DRIVEN &amp; DYNAMIC ADS</a:t>
            </a:r>
            <a:br>
              <a:rPr lang="it-IT" sz="1400" dirty="0">
                <a:latin typeface="Gill Sans MT" panose="020B0502020104020203" pitchFamily="34" charset="0"/>
              </a:rPr>
            </a:br>
            <a:r>
              <a:rPr lang="it-IT" sz="1400" b="1" dirty="0">
                <a:latin typeface="Gill Sans MT" panose="020B0502020104020203" pitchFamily="34" charset="0"/>
              </a:rPr>
              <a:t>GOOGLE</a:t>
            </a:r>
          </a:p>
          <a:p>
            <a:pPr marL="0" indent="0" algn="ctr">
              <a:buNone/>
            </a:pPr>
            <a:r>
              <a:rPr lang="it-IT" sz="1200" dirty="0">
                <a:latin typeface="Gill Sans MT" panose="020B0502020104020203" pitchFamily="34" charset="0"/>
              </a:rPr>
              <a:t>Attivazione </a:t>
            </a:r>
            <a:r>
              <a:rPr lang="it-IT" sz="1200" dirty="0" err="1">
                <a:latin typeface="Gill Sans MT" panose="020B0502020104020203" pitchFamily="34" charset="0"/>
              </a:rPr>
              <a:t>digital</a:t>
            </a:r>
            <a:r>
              <a:rPr lang="it-IT" sz="1200" dirty="0">
                <a:latin typeface="Gill Sans MT" panose="020B0502020104020203" pitchFamily="34" charset="0"/>
              </a:rPr>
              <a:t> data-</a:t>
            </a:r>
            <a:r>
              <a:rPr lang="it-IT" sz="1200" dirty="0" err="1">
                <a:latin typeface="Gill Sans MT" panose="020B0502020104020203" pitchFamily="34" charset="0"/>
              </a:rPr>
              <a:t>driven</a:t>
            </a:r>
            <a:r>
              <a:rPr lang="it-IT" sz="1200" dirty="0">
                <a:latin typeface="Gill Sans MT" panose="020B0502020104020203" pitchFamily="34" charset="0"/>
              </a:rPr>
              <a:t> sulla GDN guidata dalle ricerche dell’utente: in base a cosa/dove l’utente sta ricercando online, gli verrà mostrata una creatività diversa. </a:t>
            </a:r>
            <a:br>
              <a:rPr lang="it-IT" sz="1200" dirty="0">
                <a:latin typeface="Gill Sans MT" panose="020B0502020104020203" pitchFamily="34" charset="0"/>
              </a:rPr>
            </a:br>
            <a:r>
              <a:rPr lang="it-IT" sz="1200" dirty="0">
                <a:latin typeface="Gill Sans MT" panose="020B0502020104020203" pitchFamily="34" charset="0"/>
              </a:rPr>
              <a:t>In questo modo la </a:t>
            </a:r>
            <a:r>
              <a:rPr lang="it-IT" sz="1200" dirty="0" err="1">
                <a:latin typeface="Gill Sans MT" panose="020B0502020104020203" pitchFamily="34" charset="0"/>
              </a:rPr>
              <a:t>user</a:t>
            </a:r>
            <a:r>
              <a:rPr lang="it-IT" sz="1200" dirty="0">
                <a:latin typeface="Gill Sans MT" panose="020B0502020104020203" pitchFamily="34" charset="0"/>
              </a:rPr>
              <a:t> </a:t>
            </a:r>
            <a:r>
              <a:rPr lang="it-IT" sz="1200" dirty="0" err="1">
                <a:latin typeface="Gill Sans MT" panose="020B0502020104020203" pitchFamily="34" charset="0"/>
              </a:rPr>
              <a:t>experience</a:t>
            </a:r>
            <a:r>
              <a:rPr lang="it-IT" sz="1200" dirty="0">
                <a:latin typeface="Gill Sans MT" panose="020B0502020104020203" pitchFamily="34" charset="0"/>
              </a:rPr>
              <a:t> sarà percepita come personale.</a:t>
            </a:r>
            <a:endParaRPr lang="it-IT" sz="1400" b="1" dirty="0">
              <a:latin typeface="Gill Sans MT" panose="020B0502020104020203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8848202" y="5774240"/>
            <a:ext cx="1127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Gill Sans MT" panose="020B0502020104020203" pitchFamily="34" charset="0"/>
              </a:rPr>
              <a:t>8 weeks</a:t>
            </a:r>
          </a:p>
          <a:p>
            <a:pPr algn="ctr"/>
            <a:r>
              <a:rPr lang="it-IT" b="1" dirty="0">
                <a:latin typeface="Gill Sans MT" panose="020B0502020104020203" pitchFamily="34" charset="0"/>
              </a:rPr>
              <a:t>€ 52k</a:t>
            </a:r>
          </a:p>
        </p:txBody>
      </p:sp>
    </p:spTree>
    <p:extLst>
      <p:ext uri="{BB962C8B-B14F-4D97-AF65-F5344CB8AC3E}">
        <p14:creationId xmlns:p14="http://schemas.microsoft.com/office/powerpoint/2010/main" val="13628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601</Words>
  <Application>Microsoft Office PowerPoint</Application>
  <PresentationFormat>Widescreen</PresentationFormat>
  <Paragraphs>168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Wingdings</vt:lpstr>
      <vt:lpstr>Myriad Pro Cond</vt:lpstr>
      <vt:lpstr>Gill Sans MT</vt:lpstr>
      <vt:lpstr>Myriad Pro</vt:lpstr>
      <vt:lpstr>Gill Sans MT Condensed</vt:lpstr>
      <vt:lpstr>Calibri</vt:lpstr>
      <vt:lpstr>Myriad Pro Condensed</vt:lpstr>
      <vt:lpstr>Tema di Office</vt:lpstr>
      <vt:lpstr>PowerPoint Presentation</vt:lpstr>
      <vt:lpstr>COS’È UN EMOZIONE?</vt:lpstr>
      <vt:lpstr>COSA SI CELEBRA MAGGIORMENTE IN ITALIA?</vt:lpstr>
      <vt:lpstr>IL TARGET DEL MATRIMONIO E IL SUO PROFILO</vt:lpstr>
      <vt:lpstr>INSIGHTS QUALITATIVI E FRUIZIONE DEI MEZZI</vt:lpstr>
      <vt:lpstr>OBIETTIVI &amp; KPIs</vt:lpstr>
      <vt:lpstr>MEDIA PLAN</vt:lpstr>
      <vt:lpstr>THE #EMOTIONS CATWALK</vt:lpstr>
      <vt:lpstr>PARTNERS: USER CENTERED AND DATA DRIVEN</vt:lpstr>
      <vt:lpstr>RISULTATI DI CAMPAGNA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Windows User</cp:lastModifiedBy>
  <cp:revision>111</cp:revision>
  <dcterms:created xsi:type="dcterms:W3CDTF">2017-05-06T18:49:10Z</dcterms:created>
  <dcterms:modified xsi:type="dcterms:W3CDTF">2017-05-07T21:28:44Z</dcterms:modified>
</cp:coreProperties>
</file>